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  <p:sldMasterId id="2147484405" r:id="rId2"/>
  </p:sldMasterIdLst>
  <p:notesMasterIdLst>
    <p:notesMasterId r:id="rId62"/>
  </p:notesMasterIdLst>
  <p:handoutMasterIdLst>
    <p:handoutMasterId r:id="rId63"/>
  </p:handoutMasterIdLst>
  <p:sldIdLst>
    <p:sldId id="399" r:id="rId3"/>
    <p:sldId id="568" r:id="rId4"/>
    <p:sldId id="540" r:id="rId5"/>
    <p:sldId id="425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9" r:id="rId18"/>
    <p:sldId id="552" r:id="rId19"/>
    <p:sldId id="557" r:id="rId20"/>
    <p:sldId id="553" r:id="rId21"/>
    <p:sldId id="554" r:id="rId22"/>
    <p:sldId id="556" r:id="rId23"/>
    <p:sldId id="448" r:id="rId24"/>
    <p:sldId id="560" r:id="rId25"/>
    <p:sldId id="561" r:id="rId26"/>
    <p:sldId id="558" r:id="rId27"/>
    <p:sldId id="562" r:id="rId28"/>
    <p:sldId id="563" r:id="rId29"/>
    <p:sldId id="565" r:id="rId30"/>
    <p:sldId id="567" r:id="rId31"/>
    <p:sldId id="566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  <p:sldId id="594" r:id="rId56"/>
    <p:sldId id="595" r:id="rId57"/>
    <p:sldId id="596" r:id="rId58"/>
    <p:sldId id="597" r:id="rId59"/>
    <p:sldId id="455" r:id="rId60"/>
    <p:sldId id="569" r:id="rId61"/>
  </p:sldIdLst>
  <p:sldSz cx="9144000" cy="5143500" type="screen16x9"/>
  <p:notesSz cx="6858000" cy="9144000"/>
  <p:custDataLst>
    <p:tags r:id="rId6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5" autoAdjust="0"/>
    <p:restoredTop sz="95825" autoAdjust="0"/>
  </p:normalViewPr>
  <p:slideViewPr>
    <p:cSldViewPr snapToGrid="0">
      <p:cViewPr varScale="1">
        <p:scale>
          <a:sx n="114" d="100"/>
          <a:sy n="114" d="100"/>
        </p:scale>
        <p:origin x="-534" y="-102"/>
      </p:cViewPr>
      <p:guideLst>
        <p:guide orient="horz" pos="14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CC6FBC-B1D7-499E-A410-D4D8DF9EF2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0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8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itchFamily="49" charset="-122"/>
              </a:defRPr>
            </a:lvl1pPr>
          </a:lstStyle>
          <a:p>
            <a:fld id="{F689EE01-F273-48F7-9131-154CA9BDE82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81025"/>
            <a:ext cx="17478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7"/>
          <p:cNvSpPr txBox="1">
            <a:spLocks noChangeArrowheads="1"/>
          </p:cNvSpPr>
          <p:nvPr/>
        </p:nvSpPr>
        <p:spPr bwMode="auto">
          <a:xfrm>
            <a:off x="3756025" y="3690938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>
                <a:solidFill>
                  <a:srgbClr val="CC00FF"/>
                </a:solidFill>
                <a:latin typeface="方正舒体" panose="02010601030101010101" pitchFamily="2" charset="-122"/>
                <a:ea typeface="方正舒体" panose="02010601030101010101" pitchFamily="2" charset="-122"/>
                <a:sym typeface="+mn-ea"/>
              </a:rPr>
              <a:t>七彩城就梦想</a:t>
            </a:r>
          </a:p>
        </p:txBody>
      </p:sp>
      <p:sp>
        <p:nvSpPr>
          <p:cNvPr id="9" name="幻灯片图像占位符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25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EE01-F273-48F7-9131-154CA9BDE8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3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>
              <a:ea typeface="黑体" pitchFamily="49" charset="-122"/>
            </a:endParaRPr>
          </a:p>
        </p:txBody>
      </p:sp>
      <p:sp>
        <p:nvSpPr>
          <p:cNvPr id="808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fld id="{3D1CDFDE-9D5F-4942-A36F-E0533BE44CD5}" type="slidenum">
              <a:rPr lang="zh-CN" altLang="en-US">
                <a:ea typeface="宋体" pitchFamily="2" charset="-122"/>
              </a:rPr>
              <a:pPr/>
              <a:t>23</a:t>
            </a:fld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27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EE01-F273-48F7-9131-154CA9BDE82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3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32793-6E83-4335-854B-D3CCCE5C7212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32793-6E83-4335-854B-D3CCCE5C7212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3921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903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70875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04354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534726"/>
      </p:ext>
    </p:extLst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54292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65499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374797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44693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95466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453569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96301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9225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186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455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0447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459628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32526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376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68465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92700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grpSp>
        <p:nvGrpSpPr>
          <p:cNvPr id="2052" name="组合 2"/>
          <p:cNvGrpSpPr>
            <a:grpSpLocks noChangeAspect="1"/>
          </p:cNvGrpSpPr>
          <p:nvPr/>
        </p:nvGrpSpPr>
        <p:grpSpPr bwMode="auto">
          <a:xfrm>
            <a:off x="8462963" y="4668838"/>
            <a:ext cx="539750" cy="509587"/>
            <a:chOff x="8129100" y="4468960"/>
            <a:chExt cx="793376" cy="749228"/>
          </a:xfrm>
        </p:grpSpPr>
        <p:grpSp>
          <p:nvGrpSpPr>
            <p:cNvPr id="2053" name="组合 5"/>
            <p:cNvGrpSpPr>
              <a:grpSpLocks/>
            </p:cNvGrpSpPr>
            <p:nvPr userDrawn="1"/>
          </p:nvGrpSpPr>
          <p:grpSpPr bwMode="auto"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2054" name="Freeform 304"/>
              <p:cNvSpPr>
                <a:spLocks noChangeArrowheads="1"/>
              </p:cNvSpPr>
              <p:nvPr/>
            </p:nvSpPr>
            <p:spPr bwMode="auto">
              <a:xfrm>
                <a:off x="9791971" y="494501"/>
                <a:ext cx="359143" cy="361491"/>
              </a:xfrm>
              <a:custGeom>
                <a:avLst/>
                <a:gdLst>
                  <a:gd name="T0" fmla="*/ 28 w 171"/>
                  <a:gd name="T1" fmla="*/ 65 h 172"/>
                  <a:gd name="T2" fmla="*/ 106 w 171"/>
                  <a:gd name="T3" fmla="*/ 66 h 172"/>
                  <a:gd name="T4" fmla="*/ 107 w 171"/>
                  <a:gd name="T5" fmla="*/ 144 h 172"/>
                  <a:gd name="T6" fmla="*/ 134 w 171"/>
                  <a:gd name="T7" fmla="*/ 172 h 172"/>
                  <a:gd name="T8" fmla="*/ 135 w 171"/>
                  <a:gd name="T9" fmla="*/ 37 h 172"/>
                  <a:gd name="T10" fmla="*/ 0 w 171"/>
                  <a:gd name="T11" fmla="*/ 37 h 172"/>
                  <a:gd name="T12" fmla="*/ 28 w 171"/>
                  <a:gd name="T13" fmla="*/ 6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" name="Freeform 305"/>
              <p:cNvSpPr>
                <a:spLocks noChangeArrowheads="1"/>
              </p:cNvSpPr>
              <p:nvPr/>
            </p:nvSpPr>
            <p:spPr bwMode="auto">
              <a:xfrm>
                <a:off x="9691036" y="523842"/>
                <a:ext cx="433085" cy="433085"/>
              </a:xfrm>
              <a:custGeom>
                <a:avLst/>
                <a:gdLst>
                  <a:gd name="T0" fmla="*/ 0 w 369"/>
                  <a:gd name="T1" fmla="*/ 63 h 369"/>
                  <a:gd name="T2" fmla="*/ 62 w 369"/>
                  <a:gd name="T3" fmla="*/ 0 h 369"/>
                  <a:gd name="T4" fmla="*/ 369 w 369"/>
                  <a:gd name="T5" fmla="*/ 307 h 369"/>
                  <a:gd name="T6" fmla="*/ 306 w 369"/>
                  <a:gd name="T7" fmla="*/ 369 h 369"/>
                  <a:gd name="T8" fmla="*/ 0 w 369"/>
                  <a:gd name="T9" fmla="*/ 6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" name="Freeform 306"/>
              <p:cNvSpPr>
                <a:spLocks noChangeArrowheads="1"/>
              </p:cNvSpPr>
              <p:nvPr/>
            </p:nvSpPr>
            <p:spPr bwMode="auto">
              <a:xfrm>
                <a:off x="10018489" y="900591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2 w 25"/>
                  <a:gd name="T3" fmla="*/ 0 h 25"/>
                  <a:gd name="T4" fmla="*/ 25 w 25"/>
                  <a:gd name="T5" fmla="*/ 4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" name="Freeform 307"/>
              <p:cNvSpPr>
                <a:spLocks noChangeArrowheads="1"/>
              </p:cNvSpPr>
              <p:nvPr/>
            </p:nvSpPr>
            <p:spPr bwMode="auto">
              <a:xfrm>
                <a:off x="9975064" y="855991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" name="Freeform 308"/>
              <p:cNvSpPr>
                <a:spLocks noChangeArrowheads="1"/>
              </p:cNvSpPr>
              <p:nvPr/>
            </p:nvSpPr>
            <p:spPr bwMode="auto">
              <a:xfrm>
                <a:off x="9935159" y="816087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" name="Freeform 309"/>
              <p:cNvSpPr>
                <a:spLocks noChangeArrowheads="1"/>
              </p:cNvSpPr>
              <p:nvPr/>
            </p:nvSpPr>
            <p:spPr bwMode="auto">
              <a:xfrm>
                <a:off x="9890560" y="772660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1 w 25"/>
                  <a:gd name="T3" fmla="*/ 0 h 25"/>
                  <a:gd name="T4" fmla="*/ 25 w 25"/>
                  <a:gd name="T5" fmla="*/ 3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" name="Freeform 310"/>
              <p:cNvSpPr>
                <a:spLocks noChangeArrowheads="1"/>
              </p:cNvSpPr>
              <p:nvPr/>
            </p:nvSpPr>
            <p:spPr bwMode="auto">
              <a:xfrm>
                <a:off x="9853002" y="733930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" name="Freeform 311"/>
              <p:cNvSpPr>
                <a:spLocks noChangeArrowheads="1"/>
              </p:cNvSpPr>
              <p:nvPr/>
            </p:nvSpPr>
            <p:spPr bwMode="auto">
              <a:xfrm>
                <a:off x="9808403" y="690504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2 w 25"/>
                  <a:gd name="T3" fmla="*/ 0 h 25"/>
                  <a:gd name="T4" fmla="*/ 25 w 25"/>
                  <a:gd name="T5" fmla="*/ 3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" name="Freeform 312"/>
              <p:cNvSpPr>
                <a:spLocks noChangeArrowheads="1"/>
              </p:cNvSpPr>
              <p:nvPr/>
            </p:nvSpPr>
            <p:spPr bwMode="auto">
              <a:xfrm>
                <a:off x="9760282" y="643557"/>
                <a:ext cx="31689" cy="29342"/>
              </a:xfrm>
              <a:custGeom>
                <a:avLst/>
                <a:gdLst>
                  <a:gd name="T0" fmla="*/ 0 w 27"/>
                  <a:gd name="T1" fmla="*/ 22 h 25"/>
                  <a:gd name="T2" fmla="*/ 21 w 27"/>
                  <a:gd name="T3" fmla="*/ 0 h 25"/>
                  <a:gd name="T4" fmla="*/ 27 w 27"/>
                  <a:gd name="T5" fmla="*/ 4 h 25"/>
                  <a:gd name="T6" fmla="*/ 5 w 27"/>
                  <a:gd name="T7" fmla="*/ 25 h 25"/>
                  <a:gd name="T8" fmla="*/ 0 w 27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" name="Freeform 313"/>
              <p:cNvSpPr>
                <a:spLocks noChangeArrowheads="1"/>
              </p:cNvSpPr>
              <p:nvPr/>
            </p:nvSpPr>
            <p:spPr bwMode="auto">
              <a:xfrm>
                <a:off x="9718030" y="598957"/>
                <a:ext cx="29342" cy="30515"/>
              </a:xfrm>
              <a:custGeom>
                <a:avLst/>
                <a:gdLst>
                  <a:gd name="T0" fmla="*/ 0 w 25"/>
                  <a:gd name="T1" fmla="*/ 22 h 26"/>
                  <a:gd name="T2" fmla="*/ 21 w 25"/>
                  <a:gd name="T3" fmla="*/ 0 h 26"/>
                  <a:gd name="T4" fmla="*/ 25 w 25"/>
                  <a:gd name="T5" fmla="*/ 4 h 26"/>
                  <a:gd name="T6" fmla="*/ 4 w 25"/>
                  <a:gd name="T7" fmla="*/ 26 h 26"/>
                  <a:gd name="T8" fmla="*/ 0 w 2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4" name="组合 16"/>
            <p:cNvGrpSpPr>
              <a:grpSpLocks/>
            </p:cNvGrpSpPr>
            <p:nvPr userDrawn="1"/>
          </p:nvGrpSpPr>
          <p:grpSpPr bwMode="auto"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9477" name="Rectangle 315"/>
              <p:cNvSpPr>
                <a:spLocks noChangeArrowheads="1"/>
              </p:cNvSpPr>
              <p:nvPr/>
            </p:nvSpPr>
            <p:spPr bwMode="auto">
              <a:xfrm>
                <a:off x="10143678" y="672113"/>
                <a:ext cx="114341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8" name="Rectangle 316"/>
              <p:cNvSpPr>
                <a:spLocks noChangeArrowheads="1"/>
              </p:cNvSpPr>
              <p:nvPr/>
            </p:nvSpPr>
            <p:spPr bwMode="auto">
              <a:xfrm>
                <a:off x="10143678" y="672113"/>
                <a:ext cx="114341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9" name="Rectangle 317"/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0" name="Rectangle 318"/>
              <p:cNvSpPr>
                <a:spLocks noChangeArrowheads="1"/>
              </p:cNvSpPr>
              <p:nvPr/>
            </p:nvSpPr>
            <p:spPr bwMode="auto">
              <a:xfrm>
                <a:off x="10182354" y="666281"/>
                <a:ext cx="37336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1" name="Rectangle 319"/>
              <p:cNvSpPr>
                <a:spLocks noChangeArrowheads="1"/>
              </p:cNvSpPr>
              <p:nvPr/>
            </p:nvSpPr>
            <p:spPr bwMode="auto">
              <a:xfrm>
                <a:off x="10182354" y="666281"/>
                <a:ext cx="37336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0" name="Freeform 320"/>
              <p:cNvSpPr>
                <a:spLocks noChangeArrowheads="1"/>
              </p:cNvSpPr>
              <p:nvPr/>
            </p:nvSpPr>
            <p:spPr bwMode="auto">
              <a:xfrm>
                <a:off x="10195714" y="1170535"/>
                <a:ext cx="34037" cy="29342"/>
              </a:xfrm>
              <a:custGeom>
                <a:avLst/>
                <a:gdLst>
                  <a:gd name="T0" fmla="*/ 0 w 16"/>
                  <a:gd name="T1" fmla="*/ 2 h 14"/>
                  <a:gd name="T2" fmla="*/ 8 w 16"/>
                  <a:gd name="T3" fmla="*/ 14 h 14"/>
                  <a:gd name="T4" fmla="*/ 16 w 16"/>
                  <a:gd name="T5" fmla="*/ 2 h 14"/>
                  <a:gd name="T6" fmla="*/ 8 w 16"/>
                  <a:gd name="T7" fmla="*/ 0 h 14"/>
                  <a:gd name="T8" fmla="*/ 0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Rectangle 321"/>
              <p:cNvSpPr>
                <a:spLocks noChangeArrowheads="1"/>
              </p:cNvSpPr>
              <p:nvPr/>
            </p:nvSpPr>
            <p:spPr bwMode="auto">
              <a:xfrm>
                <a:off x="10143262" y="630952"/>
                <a:ext cx="116674" cy="35010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4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5" name="Rectangle 323"/>
              <p:cNvSpPr>
                <a:spLocks noChangeArrowheads="1"/>
              </p:cNvSpPr>
              <p:nvPr/>
            </p:nvSpPr>
            <p:spPr bwMode="auto">
              <a:xfrm>
                <a:off x="10139930" y="618974"/>
                <a:ext cx="119008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4" name="Freeform 324"/>
              <p:cNvSpPr>
                <a:spLocks noChangeArrowheads="1"/>
              </p:cNvSpPr>
              <p:nvPr/>
            </p:nvSpPr>
            <p:spPr bwMode="auto">
              <a:xfrm>
                <a:off x="10155809" y="569616"/>
                <a:ext cx="113846" cy="50468"/>
              </a:xfrm>
              <a:custGeom>
                <a:avLst/>
                <a:gdLst>
                  <a:gd name="T0" fmla="*/ 27 w 54"/>
                  <a:gd name="T1" fmla="*/ 0 h 24"/>
                  <a:gd name="T2" fmla="*/ 0 w 54"/>
                  <a:gd name="T3" fmla="*/ 24 h 24"/>
                  <a:gd name="T4" fmla="*/ 54 w 54"/>
                  <a:gd name="T5" fmla="*/ 24 h 24"/>
                  <a:gd name="T6" fmla="*/ 27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Freeform 325"/>
              <p:cNvSpPr>
                <a:spLocks noChangeArrowheads="1"/>
              </p:cNvSpPr>
              <p:nvPr/>
            </p:nvSpPr>
            <p:spPr bwMode="auto">
              <a:xfrm>
                <a:off x="10155809" y="1077815"/>
                <a:ext cx="113846" cy="96241"/>
              </a:xfrm>
              <a:custGeom>
                <a:avLst/>
                <a:gdLst>
                  <a:gd name="T0" fmla="*/ 19 w 54"/>
                  <a:gd name="T1" fmla="*/ 46 h 46"/>
                  <a:gd name="T2" fmla="*/ 27 w 54"/>
                  <a:gd name="T3" fmla="*/ 44 h 46"/>
                  <a:gd name="T4" fmla="*/ 35 w 54"/>
                  <a:gd name="T5" fmla="*/ 46 h 46"/>
                  <a:gd name="T6" fmla="*/ 54 w 54"/>
                  <a:gd name="T7" fmla="*/ 8 h 46"/>
                  <a:gd name="T8" fmla="*/ 45 w 54"/>
                  <a:gd name="T9" fmla="*/ 0 h 46"/>
                  <a:gd name="T10" fmla="*/ 36 w 54"/>
                  <a:gd name="T11" fmla="*/ 8 h 46"/>
                  <a:gd name="T12" fmla="*/ 27 w 54"/>
                  <a:gd name="T13" fmla="*/ 0 h 46"/>
                  <a:gd name="T14" fmla="*/ 18 w 54"/>
                  <a:gd name="T15" fmla="*/ 8 h 46"/>
                  <a:gd name="T16" fmla="*/ 9 w 54"/>
                  <a:gd name="T17" fmla="*/ 0 h 46"/>
                  <a:gd name="T18" fmla="*/ 0 w 54"/>
                  <a:gd name="T19" fmla="*/ 8 h 46"/>
                  <a:gd name="T20" fmla="*/ 19 w 54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76" name="组合 1"/>
          <p:cNvGrpSpPr>
            <a:grpSpLocks noChangeAspect="1"/>
          </p:cNvGrpSpPr>
          <p:nvPr/>
        </p:nvGrpSpPr>
        <p:grpSpPr bwMode="auto">
          <a:xfrm>
            <a:off x="50800" y="4668838"/>
            <a:ext cx="755650" cy="417512"/>
            <a:chOff x="50446" y="4572401"/>
            <a:chExt cx="938635" cy="517558"/>
          </a:xfrm>
        </p:grpSpPr>
        <p:sp>
          <p:nvSpPr>
            <p:cNvPr id="5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78" name="组合 28"/>
            <p:cNvGrpSpPr>
              <a:grpSpLocks noChangeAspect="1"/>
            </p:cNvGrpSpPr>
            <p:nvPr userDrawn="1"/>
          </p:nvGrpSpPr>
          <p:grpSpPr bwMode="auto"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19464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5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6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7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8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9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0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1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2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8" name="Freeform 178"/>
              <p:cNvSpPr>
                <a:spLocks noEditPoints="1" noChangeArrowheads="1"/>
              </p:cNvSpPr>
              <p:nvPr/>
            </p:nvSpPr>
            <p:spPr bwMode="auto">
              <a:xfrm>
                <a:off x="6531804" y="2008188"/>
                <a:ext cx="962025" cy="962025"/>
              </a:xfrm>
              <a:custGeom>
                <a:avLst/>
                <a:gdLst>
                  <a:gd name="T0" fmla="*/ 284 w 606"/>
                  <a:gd name="T1" fmla="*/ 0 h 606"/>
                  <a:gd name="T2" fmla="*/ 265 w 606"/>
                  <a:gd name="T3" fmla="*/ 0 h 606"/>
                  <a:gd name="T4" fmla="*/ 0 w 606"/>
                  <a:gd name="T5" fmla="*/ 455 h 606"/>
                  <a:gd name="T6" fmla="*/ 0 w 606"/>
                  <a:gd name="T7" fmla="*/ 474 h 606"/>
                  <a:gd name="T8" fmla="*/ 265 w 606"/>
                  <a:gd name="T9" fmla="*/ 606 h 606"/>
                  <a:gd name="T10" fmla="*/ 284 w 606"/>
                  <a:gd name="T11" fmla="*/ 606 h 606"/>
                  <a:gd name="T12" fmla="*/ 606 w 606"/>
                  <a:gd name="T13" fmla="*/ 474 h 606"/>
                  <a:gd name="T14" fmla="*/ 606 w 606"/>
                  <a:gd name="T15" fmla="*/ 455 h 606"/>
                  <a:gd name="T16" fmla="*/ 284 w 606"/>
                  <a:gd name="T17" fmla="*/ 0 h 606"/>
                  <a:gd name="T18" fmla="*/ 587 w 606"/>
                  <a:gd name="T19" fmla="*/ 462 h 606"/>
                  <a:gd name="T20" fmla="*/ 279 w 606"/>
                  <a:gd name="T21" fmla="*/ 587 h 606"/>
                  <a:gd name="T22" fmla="*/ 270 w 606"/>
                  <a:gd name="T23" fmla="*/ 587 h 606"/>
                  <a:gd name="T24" fmla="*/ 18 w 606"/>
                  <a:gd name="T25" fmla="*/ 462 h 606"/>
                  <a:gd name="T26" fmla="*/ 18 w 606"/>
                  <a:gd name="T27" fmla="*/ 459 h 606"/>
                  <a:gd name="T28" fmla="*/ 274 w 606"/>
                  <a:gd name="T29" fmla="*/ 21 h 606"/>
                  <a:gd name="T30" fmla="*/ 587 w 606"/>
                  <a:gd name="T31" fmla="*/ 46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90" name="文本框 1"/>
          <p:cNvSpPr txBox="1">
            <a:spLocks noChangeArrowheads="1"/>
          </p:cNvSpPr>
          <p:nvPr/>
        </p:nvSpPr>
        <p:spPr bwMode="auto">
          <a:xfrm>
            <a:off x="5056877" y="11598"/>
            <a:ext cx="3028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12.3 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角的平</a:t>
            </a:r>
            <a:r>
              <a:rPr lang="zh-CN" altLang="en-US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分线的性质</a:t>
            </a:r>
            <a:r>
              <a:rPr lang="en-US" altLang="zh-CN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/</a:t>
            </a:r>
            <a:endParaRPr lang="zh-CN" altLang="en-US" sz="2000" b="1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3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7" r:id="rId2"/>
    <p:sldLayoutId id="2147484346" r:id="rId3"/>
    <p:sldLayoutId id="2147484344" r:id="rId4"/>
    <p:sldLayoutId id="2147484342" r:id="rId5"/>
    <p:sldLayoutId id="2147484398" r:id="rId6"/>
    <p:sldLayoutId id="2147484399" r:id="rId7"/>
    <p:sldLayoutId id="2147484341" r:id="rId8"/>
    <p:sldLayoutId id="2147484340" r:id="rId9"/>
    <p:sldLayoutId id="2147484400" r:id="rId10"/>
    <p:sldLayoutId id="2147484401" r:id="rId11"/>
    <p:sldLayoutId id="2147484337" r:id="rId12"/>
    <p:sldLayoutId id="2147484402" r:id="rId13"/>
    <p:sldLayoutId id="2147484403" r:id="rId14"/>
    <p:sldLayoutId id="2147484404" r:id="rId15"/>
    <p:sldLayoutId id="2147484336" r:id="rId16"/>
    <p:sldLayoutId id="2147484429" r:id="rId17"/>
    <p:sldLayoutId id="2147484430" r:id="rId18"/>
    <p:sldLayoutId id="2147484431" r:id="rId19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1"/>
          <p:cNvGrpSpPr>
            <a:grpSpLocks noChangeAspect="1"/>
          </p:cNvGrpSpPr>
          <p:nvPr userDrawn="1"/>
        </p:nvGrpSpPr>
        <p:grpSpPr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31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28"/>
            <p:cNvGrpSpPr>
              <a:grpSpLocks noChangeAspect="1"/>
            </p:cNvGrpSpPr>
            <p:nvPr userDrawn="1"/>
          </p:nvGrpSpPr>
          <p:grpSpPr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33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78"/>
              <p:cNvSpPr>
                <a:spLocks noEditPoints="1"/>
              </p:cNvSpPr>
              <p:nvPr/>
            </p:nvSpPr>
            <p:spPr>
              <a:xfrm>
                <a:off x="6531804" y="2008188"/>
                <a:ext cx="962025" cy="962025"/>
              </a:xfrm>
              <a:custGeom>
                <a:avLst/>
                <a:gdLst/>
                <a:ahLst/>
                <a:cxnLst>
                  <a:cxn ang="0">
                    <a:pos x="715724375" y="0"/>
                  </a:cxn>
                  <a:cxn ang="0">
                    <a:pos x="667842200" y="0"/>
                  </a:cxn>
                  <a:cxn ang="0">
                    <a:pos x="0" y="1146671888"/>
                  </a:cxn>
                  <a:cxn ang="0">
                    <a:pos x="0" y="1194554063"/>
                  </a:cxn>
                  <a:cxn ang="0">
                    <a:pos x="667842200" y="1527214688"/>
                  </a:cxn>
                  <a:cxn ang="0">
                    <a:pos x="715724375" y="1527214688"/>
                  </a:cxn>
                  <a:cxn ang="0">
                    <a:pos x="1527214688" y="1194554063"/>
                  </a:cxn>
                  <a:cxn ang="0">
                    <a:pos x="1527214688" y="1146671888"/>
                  </a:cxn>
                  <a:cxn ang="0">
                    <a:pos x="715724375" y="0"/>
                  </a:cxn>
                  <a:cxn ang="0">
                    <a:pos x="1479332513" y="1164312188"/>
                  </a:cxn>
                  <a:cxn ang="0">
                    <a:pos x="703124388" y="1479332513"/>
                  </a:cxn>
                  <a:cxn ang="0">
                    <a:pos x="680442188" y="1479332513"/>
                  </a:cxn>
                  <a:cxn ang="0">
                    <a:pos x="45362813" y="1164312188"/>
                  </a:cxn>
                  <a:cxn ang="0">
                    <a:pos x="45362813" y="1156752513"/>
                  </a:cxn>
                  <a:cxn ang="0">
                    <a:pos x="690522813" y="52924075"/>
                  </a:cxn>
                  <a:cxn ang="0">
                    <a:pos x="1479332513" y="1164312188"/>
                  </a:cxn>
                </a:cxnLst>
                <a:rect l="0" t="0" r="0" b="0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07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jpeg"/><Relationship Id="rId4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D:/&#32593;&#32476;&#25216;&#26415;&#37096;/&#35838;&#20214;/2014&#24180;&#31179;&#35838;&#20214;/&#22235;&#28165;&#20843;&#25968;&#20154;&#25945;&#35838;&#20214;/Q187.TI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D:/&#32593;&#32476;&#25216;&#26415;&#37096;/&#35838;&#20214;/2014&#24180;&#31179;&#35838;&#20214;/&#22235;&#28165;&#20843;&#25968;&#20154;&#25945;&#35838;&#20214;/Q188.TI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https://ss1.baidu.com/6ONXsjip0QIZ8tyhnq/it/u=3806147764,994740599&amp;fm=173&amp;app=25&amp;f=JPEG?w=600&amp;h=401&amp;s=E27BAF7653B36C37D6EBECC80300F0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8"/>
          <p:cNvSpPr txBox="1"/>
          <p:nvPr/>
        </p:nvSpPr>
        <p:spPr>
          <a:xfrm>
            <a:off x="480322" y="1315005"/>
            <a:ext cx="8380730" cy="12464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lIns="68580" tIns="34290" rIns="68580" bIns="34290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51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12.3 </a:t>
            </a:r>
            <a:r>
              <a:rPr lang="zh-CN" altLang="en-US" sz="51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角</a:t>
            </a:r>
            <a:r>
              <a:rPr lang="zh-CN" altLang="en-US" sz="51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的</a:t>
            </a:r>
            <a:r>
              <a:rPr lang="zh-CN" altLang="en-US" sz="51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平</a:t>
            </a:r>
            <a:r>
              <a:rPr lang="zh-CN" altLang="en-US" sz="51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分线的性</a:t>
            </a:r>
            <a:r>
              <a:rPr lang="zh-CN" altLang="en-US" sz="51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质</a:t>
            </a:r>
            <a:endParaRPr lang="zh-CN" altLang="en-US" sz="51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57347" name="组合 7"/>
          <p:cNvGrpSpPr>
            <a:grpSpLocks/>
          </p:cNvGrpSpPr>
          <p:nvPr/>
        </p:nvGrpSpPr>
        <p:grpSpPr bwMode="auto">
          <a:xfrm>
            <a:off x="7504113" y="4217913"/>
            <a:ext cx="1639887" cy="417513"/>
            <a:chOff x="149639" y="497986"/>
            <a:chExt cx="1639993" cy="41687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752" y="536028"/>
              <a:ext cx="1628880" cy="378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349" name="文本框 11"/>
            <p:cNvSpPr txBox="1">
              <a:spLocks noChangeArrowheads="1"/>
            </p:cNvSpPr>
            <p:nvPr/>
          </p:nvSpPr>
          <p:spPr bwMode="auto">
            <a:xfrm>
              <a:off x="149639" y="497986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dirty="0">
                  <a:solidFill>
                    <a:schemeClr val="bg1"/>
                  </a:solidFill>
                  <a:hlinkClick r:id="rId4" action="ppaction://hlinksldjump"/>
                </a:rPr>
                <a:t>第一课时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350" name="组合 11"/>
          <p:cNvGrpSpPr>
            <a:grpSpLocks/>
          </p:cNvGrpSpPr>
          <p:nvPr/>
        </p:nvGrpSpPr>
        <p:grpSpPr bwMode="auto">
          <a:xfrm>
            <a:off x="7513638" y="4744963"/>
            <a:ext cx="1630362" cy="400050"/>
            <a:chOff x="321077" y="536227"/>
            <a:chExt cx="1629583" cy="400110"/>
          </a:xfrm>
        </p:grpSpPr>
        <p:pic>
          <p:nvPicPr>
            <p:cNvPr id="13" name="图片 1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352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dirty="0">
                  <a:solidFill>
                    <a:schemeClr val="bg1"/>
                  </a:solidFill>
                  <a:hlinkClick r:id="rId6" action="ppaction://hlinksldjump"/>
                </a:rPr>
                <a:t>第二课时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-1" y="-2726"/>
            <a:ext cx="3561908" cy="43561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158452" y="32775"/>
            <a:ext cx="33386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</a:rPr>
              <a:t>人教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</a:rPr>
              <a:t>版 数学 </a:t>
            </a: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</a:rPr>
              <a:t>八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</a:rPr>
              <a:t>年级 上册</a:t>
            </a:r>
            <a:endParaRPr lang="zh-CN" altLang="en-US" sz="2000" b="1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pic>
        <p:nvPicPr>
          <p:cNvPr id="15" name="Picture 2" descr="C:\Users\Administrator\Desktop\初中七彩课堂图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404938" y="504825"/>
            <a:ext cx="4427537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lt"/>
                <a:ea typeface="楷体" pitchFamily="49" charset="-122"/>
              </a:rPr>
              <a:t>已知：平角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  <a:cs typeface="EU-B1X"/>
              </a:rPr>
              <a:t>AOB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.  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lt"/>
                <a:ea typeface="楷体" pitchFamily="49" charset="-122"/>
              </a:rPr>
              <a:t>求作：平角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  <a:cs typeface="EU-B1X"/>
              </a:rPr>
              <a:t>AOB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的角平分线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.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071455" y="3569604"/>
            <a:ext cx="7325925" cy="120032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结论：</a:t>
            </a:r>
            <a:r>
              <a:rPr lang="zh-CN" altLang="en-US" sz="2400" b="1" dirty="0">
                <a:latin typeface="宋体" pitchFamily="2" charset="-122"/>
              </a:rPr>
              <a:t>作平角的平分线的方法就是过直线上一点作这条直线的</a:t>
            </a:r>
            <a:r>
              <a:rPr lang="zh-CN" altLang="en-US" sz="2400" b="1" dirty="0" smtClean="0">
                <a:latin typeface="宋体" pitchFamily="2" charset="-122"/>
              </a:rPr>
              <a:t>垂线的方法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endParaRPr lang="zh-CN" altLang="en-US" sz="2400" b="1" dirty="0">
              <a:latin typeface="宋体" pitchFamily="2" charset="-122"/>
            </a:endParaRPr>
          </a:p>
        </p:txBody>
      </p:sp>
      <p:grpSp>
        <p:nvGrpSpPr>
          <p:cNvPr id="2" name="组合 9224"/>
          <p:cNvGrpSpPr>
            <a:grpSpLocks/>
          </p:cNvGrpSpPr>
          <p:nvPr/>
        </p:nvGrpSpPr>
        <p:grpSpPr bwMode="auto">
          <a:xfrm>
            <a:off x="2898775" y="2560638"/>
            <a:ext cx="2106613" cy="528637"/>
            <a:chOff x="0" y="0"/>
            <a:chExt cx="2359" cy="592"/>
          </a:xfrm>
        </p:grpSpPr>
        <p:grpSp>
          <p:nvGrpSpPr>
            <p:cNvPr id="65540" name="组合 9225"/>
            <p:cNvGrpSpPr>
              <a:grpSpLocks/>
            </p:cNvGrpSpPr>
            <p:nvPr/>
          </p:nvGrpSpPr>
          <p:grpSpPr bwMode="auto">
            <a:xfrm>
              <a:off x="0" y="0"/>
              <a:ext cx="2359" cy="592"/>
              <a:chOff x="0" y="0"/>
              <a:chExt cx="2359" cy="592"/>
            </a:xfrm>
          </p:grpSpPr>
          <p:grpSp>
            <p:nvGrpSpPr>
              <p:cNvPr id="65541" name="组合 9226"/>
              <p:cNvGrpSpPr>
                <a:grpSpLocks/>
              </p:cNvGrpSpPr>
              <p:nvPr/>
            </p:nvGrpSpPr>
            <p:grpSpPr bwMode="auto">
              <a:xfrm>
                <a:off x="0" y="135"/>
                <a:ext cx="2359" cy="91"/>
                <a:chOff x="0" y="1"/>
                <a:chExt cx="2359" cy="91"/>
              </a:xfrm>
            </p:grpSpPr>
            <p:sp>
              <p:nvSpPr>
                <p:cNvPr id="21" name="直接连接符 20"/>
                <p:cNvSpPr/>
                <p:nvPr/>
              </p:nvSpPr>
              <p:spPr>
                <a:xfrm>
                  <a:off x="0" y="46"/>
                  <a:ext cx="2359" cy="0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 b="1" i="1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132" y="1"/>
                  <a:ext cx="92" cy="92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 b="1" i="1">
                    <a:solidFill>
                      <a:srgbClr val="080808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65544" name="文本框 9229"/>
              <p:cNvSpPr txBox="1">
                <a:spLocks noChangeArrowheads="1"/>
              </p:cNvSpPr>
              <p:nvPr/>
            </p:nvSpPr>
            <p:spPr bwMode="auto">
              <a:xfrm>
                <a:off x="1905" y="178"/>
                <a:ext cx="40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zh-CN" b="1" i="1" dirty="0">
                    <a:solidFill>
                      <a:srgbClr val="080808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5545" name="文本框 9230"/>
              <p:cNvSpPr txBox="1">
                <a:spLocks noChangeArrowheads="1"/>
              </p:cNvSpPr>
              <p:nvPr/>
            </p:nvSpPr>
            <p:spPr bwMode="auto">
              <a:xfrm>
                <a:off x="997" y="180"/>
                <a:ext cx="40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endParaRPr lang="zh-CN" altLang="en-US" b="1" i="1">
                  <a:solidFill>
                    <a:srgbClr val="08080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6" name="文本框 9231"/>
              <p:cNvSpPr txBox="1">
                <a:spLocks noChangeArrowheads="1"/>
              </p:cNvSpPr>
              <p:nvPr/>
            </p:nvSpPr>
            <p:spPr bwMode="auto">
              <a:xfrm>
                <a:off x="136" y="178"/>
                <a:ext cx="40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zh-CN" b="1" i="1">
                    <a:solidFill>
                      <a:srgbClr val="080808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907" y="0"/>
                <a:ext cx="544" cy="183"/>
              </a:xfrm>
              <a:custGeom>
                <a:avLst/>
                <a:gdLst/>
                <a:ahLst/>
                <a:cxnLst/>
                <a:rect l="0" t="0" r="0" b="0"/>
                <a:pathLst>
                  <a:path w="589" h="287">
                    <a:moveTo>
                      <a:pt x="0" y="287"/>
                    </a:moveTo>
                    <a:cubicBezTo>
                      <a:pt x="3" y="218"/>
                      <a:pt x="7" y="150"/>
                      <a:pt x="45" y="105"/>
                    </a:cubicBezTo>
                    <a:cubicBezTo>
                      <a:pt x="83" y="60"/>
                      <a:pt x="174" y="30"/>
                      <a:pt x="227" y="15"/>
                    </a:cubicBezTo>
                    <a:cubicBezTo>
                      <a:pt x="280" y="0"/>
                      <a:pt x="318" y="0"/>
                      <a:pt x="363" y="15"/>
                    </a:cubicBezTo>
                    <a:cubicBezTo>
                      <a:pt x="408" y="30"/>
                      <a:pt x="461" y="60"/>
                      <a:pt x="499" y="105"/>
                    </a:cubicBezTo>
                    <a:cubicBezTo>
                      <a:pt x="537" y="150"/>
                      <a:pt x="563" y="218"/>
                      <a:pt x="589" y="287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 b="1" i="1">
                  <a:solidFill>
                    <a:srgbClr val="080808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3564" name="文本框 9233"/>
            <p:cNvSpPr txBox="1"/>
            <p:nvPr/>
          </p:nvSpPr>
          <p:spPr>
            <a:xfrm>
              <a:off x="907" y="172"/>
              <a:ext cx="318" cy="3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1575" b="1" i="1" noProof="1">
                  <a:solidFill>
                    <a:srgbClr val="080808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5" name="组合 9234"/>
          <p:cNvGrpSpPr>
            <a:grpSpLocks/>
          </p:cNvGrpSpPr>
          <p:nvPr/>
        </p:nvGrpSpPr>
        <p:grpSpPr bwMode="auto">
          <a:xfrm>
            <a:off x="3221038" y="2601913"/>
            <a:ext cx="1458912" cy="244475"/>
            <a:chOff x="0" y="0"/>
            <a:chExt cx="1633" cy="272"/>
          </a:xfrm>
        </p:grpSpPr>
        <p:sp>
          <p:nvSpPr>
            <p:cNvPr id="24" name="任意多边形 23"/>
            <p:cNvSpPr/>
            <p:nvPr/>
          </p:nvSpPr>
          <p:spPr>
            <a:xfrm>
              <a:off x="1589" y="0"/>
              <a:ext cx="44" cy="272"/>
            </a:xfrm>
            <a:custGeom>
              <a:avLst/>
              <a:gdLst/>
              <a:ahLst/>
              <a:cxnLst/>
              <a:rect l="0" t="0" r="0" b="0"/>
              <a:pathLst>
                <a:path w="45" h="272">
                  <a:moveTo>
                    <a:pt x="0" y="0"/>
                  </a:moveTo>
                  <a:cubicBezTo>
                    <a:pt x="22" y="45"/>
                    <a:pt x="45" y="91"/>
                    <a:pt x="45" y="136"/>
                  </a:cubicBezTo>
                  <a:cubicBezTo>
                    <a:pt x="45" y="181"/>
                    <a:pt x="7" y="249"/>
                    <a:pt x="0" y="272"/>
                  </a:cubicBezTo>
                </a:path>
              </a:pathLst>
            </a:custGeom>
            <a:noFill/>
            <a:ln w="19050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solidFill>
                  <a:srgbClr val="080808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flipH="1">
              <a:off x="0" y="0"/>
              <a:ext cx="46" cy="272"/>
            </a:xfrm>
            <a:custGeom>
              <a:avLst/>
              <a:gdLst/>
              <a:ahLst/>
              <a:cxnLst/>
              <a:rect l="0" t="0" r="0" b="0"/>
              <a:pathLst>
                <a:path w="45" h="272">
                  <a:moveTo>
                    <a:pt x="0" y="0"/>
                  </a:moveTo>
                  <a:cubicBezTo>
                    <a:pt x="22" y="45"/>
                    <a:pt x="45" y="91"/>
                    <a:pt x="45" y="136"/>
                  </a:cubicBezTo>
                  <a:cubicBezTo>
                    <a:pt x="45" y="181"/>
                    <a:pt x="7" y="249"/>
                    <a:pt x="0" y="272"/>
                  </a:cubicBezTo>
                </a:path>
              </a:pathLst>
            </a:custGeom>
            <a:noFill/>
            <a:ln w="19050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solidFill>
                  <a:srgbClr val="080808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9237"/>
          <p:cNvGrpSpPr>
            <a:grpSpLocks/>
          </p:cNvGrpSpPr>
          <p:nvPr/>
        </p:nvGrpSpPr>
        <p:grpSpPr bwMode="auto">
          <a:xfrm>
            <a:off x="3870325" y="2074863"/>
            <a:ext cx="161925" cy="123825"/>
            <a:chOff x="0" y="0"/>
            <a:chExt cx="182" cy="137"/>
          </a:xfrm>
        </p:grpSpPr>
        <p:sp>
          <p:nvSpPr>
            <p:cNvPr id="27" name="任意多边形 26"/>
            <p:cNvSpPr/>
            <p:nvPr/>
          </p:nvSpPr>
          <p:spPr>
            <a:xfrm>
              <a:off x="0" y="0"/>
              <a:ext cx="182" cy="135"/>
            </a:xfrm>
            <a:custGeom>
              <a:avLst/>
              <a:gdLst/>
              <a:ahLst/>
              <a:cxnLst/>
              <a:rect l="0" t="0" r="0" b="0"/>
              <a:pathLst>
                <a:path w="182" h="136">
                  <a:moveTo>
                    <a:pt x="0" y="0"/>
                  </a:moveTo>
                  <a:cubicBezTo>
                    <a:pt x="30" y="11"/>
                    <a:pt x="61" y="23"/>
                    <a:pt x="91" y="46"/>
                  </a:cubicBezTo>
                  <a:cubicBezTo>
                    <a:pt x="121" y="69"/>
                    <a:pt x="167" y="113"/>
                    <a:pt x="182" y="136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solidFill>
                  <a:srgbClr val="080808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flipH="1">
              <a:off x="2" y="0"/>
              <a:ext cx="180" cy="137"/>
            </a:xfrm>
            <a:custGeom>
              <a:avLst/>
              <a:gdLst/>
              <a:ahLst/>
              <a:cxnLst/>
              <a:rect l="0" t="0" r="0" b="0"/>
              <a:pathLst>
                <a:path w="182" h="136">
                  <a:moveTo>
                    <a:pt x="0" y="0"/>
                  </a:moveTo>
                  <a:cubicBezTo>
                    <a:pt x="30" y="11"/>
                    <a:pt x="61" y="23"/>
                    <a:pt x="91" y="46"/>
                  </a:cubicBezTo>
                  <a:cubicBezTo>
                    <a:pt x="121" y="69"/>
                    <a:pt x="167" y="113"/>
                    <a:pt x="182" y="136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solidFill>
                  <a:srgbClr val="080808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组合 9240"/>
          <p:cNvGrpSpPr>
            <a:grpSpLocks/>
          </p:cNvGrpSpPr>
          <p:nvPr/>
        </p:nvGrpSpPr>
        <p:grpSpPr bwMode="auto">
          <a:xfrm>
            <a:off x="3954463" y="2005013"/>
            <a:ext cx="368300" cy="1200150"/>
            <a:chOff x="0" y="-51"/>
            <a:chExt cx="412" cy="913"/>
          </a:xfrm>
        </p:grpSpPr>
        <p:sp>
          <p:nvSpPr>
            <p:cNvPr id="33" name="直接连接符 32"/>
            <p:cNvSpPr/>
            <p:nvPr/>
          </p:nvSpPr>
          <p:spPr>
            <a:xfrm flipV="1">
              <a:off x="0" y="0"/>
              <a:ext cx="0" cy="86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latin typeface="+mn-lt"/>
                <a:ea typeface="+mn-ea"/>
              </a:endParaRPr>
            </a:p>
          </p:txBody>
        </p:sp>
        <p:sp>
          <p:nvSpPr>
            <p:cNvPr id="23573" name="文本框 9242"/>
            <p:cNvSpPr txBox="1"/>
            <p:nvPr/>
          </p:nvSpPr>
          <p:spPr>
            <a:xfrm>
              <a:off x="94" y="-51"/>
              <a:ext cx="318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1575" b="1" i="1" noProof="1">
                  <a:solidFill>
                    <a:srgbClr val="080808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9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0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2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1266"/>
          <p:cNvSpPr txBox="1"/>
          <p:nvPr/>
        </p:nvSpPr>
        <p:spPr>
          <a:xfrm>
            <a:off x="943872" y="1659182"/>
            <a:ext cx="7454966" cy="1421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</a:rPr>
              <a:t>操作测量：</a:t>
            </a:r>
            <a:r>
              <a:rPr lang="zh-CN" altLang="en-US" sz="2400" b="1" dirty="0">
                <a:latin typeface="+mn-lt"/>
              </a:rPr>
              <a:t>取点</a:t>
            </a:r>
            <a:r>
              <a:rPr lang="en-US" altLang="zh-CN" sz="2400" b="1" i="1" dirty="0">
                <a:latin typeface="+mn-lt"/>
              </a:rPr>
              <a:t>P</a:t>
            </a:r>
            <a:r>
              <a:rPr lang="zh-CN" altLang="en-US" sz="2400" b="1" dirty="0">
                <a:latin typeface="+mn-lt"/>
              </a:rPr>
              <a:t>的三个不同的位</a:t>
            </a:r>
            <a:r>
              <a:rPr lang="zh-CN" altLang="en-US" sz="2400" b="1" dirty="0" smtClean="0">
                <a:latin typeface="+mn-lt"/>
              </a:rPr>
              <a:t>置，分</a:t>
            </a:r>
            <a:r>
              <a:rPr lang="zh-CN" altLang="en-US" sz="2400" b="1" dirty="0">
                <a:latin typeface="+mn-lt"/>
              </a:rPr>
              <a:t>别过点</a:t>
            </a:r>
            <a:r>
              <a:rPr lang="en-US" altLang="zh-CN" sz="2400" b="1" i="1" dirty="0">
                <a:latin typeface="+mn-lt"/>
              </a:rPr>
              <a:t>P</a:t>
            </a:r>
            <a:r>
              <a:rPr lang="zh-CN" altLang="en-US" sz="2400" b="1" dirty="0">
                <a:latin typeface="+mn-lt"/>
              </a:rPr>
              <a:t>作</a:t>
            </a:r>
            <a:r>
              <a:rPr lang="en-US" altLang="zh-CN" sz="2400" b="1" i="1" dirty="0">
                <a:latin typeface="+mn-lt"/>
              </a:rPr>
              <a:t>PD</a:t>
            </a:r>
            <a:r>
              <a:rPr lang="en-US" altLang="zh-CN" sz="2400" b="1" dirty="0">
                <a:latin typeface="+mn-lt"/>
              </a:rPr>
              <a:t>⊥</a:t>
            </a:r>
            <a:r>
              <a:rPr lang="en-US" altLang="zh-CN" sz="2400" b="1" i="1" dirty="0" smtClean="0">
                <a:latin typeface="+mn-lt"/>
              </a:rPr>
              <a:t>OA</a:t>
            </a:r>
            <a:r>
              <a:rPr lang="zh-CN" altLang="en-US" sz="2400" dirty="0" smtClean="0">
                <a:latin typeface="+mn-lt"/>
              </a:rPr>
              <a:t>，</a:t>
            </a:r>
            <a:r>
              <a:rPr lang="en-US" altLang="zh-CN" sz="2400" b="1" i="1" dirty="0" smtClean="0">
                <a:latin typeface="+mn-lt"/>
              </a:rPr>
              <a:t>PE</a:t>
            </a:r>
            <a:r>
              <a:rPr lang="en-US" altLang="zh-CN" sz="2400" b="1" dirty="0" smtClean="0">
                <a:latin typeface="+mn-lt"/>
              </a:rPr>
              <a:t>⊥</a:t>
            </a:r>
            <a:r>
              <a:rPr lang="en-US" altLang="zh-CN" sz="2400" b="1" i="1" dirty="0" smtClean="0">
                <a:latin typeface="+mn-lt"/>
              </a:rPr>
              <a:t>OB</a:t>
            </a:r>
            <a:r>
              <a:rPr lang="zh-CN" altLang="en-US" sz="2400" dirty="0"/>
              <a:t> </a:t>
            </a:r>
            <a:r>
              <a:rPr lang="zh-CN" altLang="en-US" sz="2400" b="1" dirty="0">
                <a:ea typeface="楷体" pitchFamily="49" charset="-122"/>
                <a:sym typeface="微软雅黑" pitchFamily="34" charset="-122"/>
              </a:rPr>
              <a:t>，</a:t>
            </a:r>
            <a:r>
              <a:rPr lang="zh-CN" altLang="en-US" sz="2400" b="1" i="1" dirty="0" smtClean="0">
                <a:latin typeface="+mn-lt"/>
              </a:rPr>
              <a:t>点</a:t>
            </a:r>
            <a:r>
              <a:rPr lang="en-US" altLang="zh-CN" sz="2400" b="1" i="1" dirty="0">
                <a:latin typeface="+mn-lt"/>
              </a:rPr>
              <a:t>D</a:t>
            </a:r>
            <a:r>
              <a:rPr lang="zh-CN" altLang="en-US" sz="2400" b="1" i="1" dirty="0">
                <a:latin typeface="+mn-lt"/>
              </a:rPr>
              <a:t>、</a:t>
            </a:r>
            <a:r>
              <a:rPr lang="en-US" altLang="zh-CN" sz="2400" b="1" i="1" dirty="0">
                <a:latin typeface="+mn-lt"/>
              </a:rPr>
              <a:t>E</a:t>
            </a:r>
            <a:r>
              <a:rPr lang="zh-CN" altLang="en-US" sz="2400" b="1" dirty="0">
                <a:latin typeface="+mn-lt"/>
              </a:rPr>
              <a:t>为垂</a:t>
            </a:r>
            <a:r>
              <a:rPr lang="zh-CN" altLang="en-US" sz="2400" b="1" dirty="0" smtClean="0">
                <a:latin typeface="+mn-lt"/>
              </a:rPr>
              <a:t>足，测</a:t>
            </a:r>
            <a:r>
              <a:rPr lang="zh-CN" altLang="en-US" sz="2400" b="1" dirty="0">
                <a:latin typeface="+mn-lt"/>
              </a:rPr>
              <a:t>量</a:t>
            </a:r>
            <a:r>
              <a:rPr lang="en-US" altLang="zh-CN" sz="2400" b="1" i="1" dirty="0" smtClean="0">
                <a:latin typeface="+mn-lt"/>
              </a:rPr>
              <a:t>PD</a:t>
            </a:r>
            <a:r>
              <a:rPr lang="zh-CN" altLang="en-US" sz="2400" b="1" i="1" dirty="0" smtClean="0">
                <a:latin typeface="+mn-lt"/>
              </a:rPr>
              <a:t>、</a:t>
            </a:r>
            <a:r>
              <a:rPr lang="en-US" altLang="zh-CN" sz="2400" b="1" i="1" dirty="0" smtClean="0">
                <a:latin typeface="+mn-lt"/>
              </a:rPr>
              <a:t>PE</a:t>
            </a:r>
            <a:r>
              <a:rPr lang="zh-CN" altLang="en-US" sz="2400" b="1" dirty="0">
                <a:latin typeface="+mn-lt"/>
              </a:rPr>
              <a:t>的长</a:t>
            </a:r>
            <a:r>
              <a:rPr lang="en-US" altLang="zh-CN" sz="2400" b="1" dirty="0">
                <a:latin typeface="+mn-lt"/>
              </a:rPr>
              <a:t>.</a:t>
            </a:r>
            <a:r>
              <a:rPr lang="zh-CN" altLang="en-US" sz="2400" b="1" dirty="0">
                <a:latin typeface="+mn-lt"/>
              </a:rPr>
              <a:t>将三次数据填入下表：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1140473" y="4204210"/>
            <a:ext cx="7513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2.  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</a:rPr>
              <a:t>观察测量结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</a:rPr>
              <a:t>果，</a:t>
            </a:r>
            <a:r>
              <a:rPr lang="zh-CN" altLang="en-US" sz="2400" b="1" dirty="0" smtClean="0">
                <a:latin typeface="+mn-lt"/>
              </a:rPr>
              <a:t>猜</a:t>
            </a:r>
            <a:r>
              <a:rPr lang="zh-CN" altLang="en-US" sz="2400" b="1" dirty="0">
                <a:latin typeface="+mn-lt"/>
              </a:rPr>
              <a:t>想线段</a:t>
            </a:r>
            <a:r>
              <a:rPr lang="en-US" altLang="zh-CN" sz="2400" b="1" i="1" dirty="0">
                <a:latin typeface="+mn-lt"/>
              </a:rPr>
              <a:t>PD</a:t>
            </a:r>
            <a:r>
              <a:rPr lang="zh-CN" altLang="en-US" sz="2400" b="1" dirty="0">
                <a:latin typeface="+mn-lt"/>
              </a:rPr>
              <a:t>与</a:t>
            </a:r>
            <a:r>
              <a:rPr lang="en-US" altLang="zh-CN" sz="2400" b="1" i="1" dirty="0">
                <a:latin typeface="+mn-lt"/>
              </a:rPr>
              <a:t>PE</a:t>
            </a:r>
            <a:r>
              <a:rPr lang="zh-CN" altLang="en-US" sz="2400" b="1" dirty="0">
                <a:latin typeface="+mn-lt"/>
              </a:rPr>
              <a:t>的大小关</a:t>
            </a:r>
            <a:r>
              <a:rPr lang="zh-CN" altLang="en-US" sz="2400" b="1" dirty="0" smtClean="0">
                <a:latin typeface="+mn-lt"/>
              </a:rPr>
              <a:t>系，写</a:t>
            </a:r>
            <a:r>
              <a:rPr lang="zh-CN" altLang="en-US" sz="2400" b="1" dirty="0">
                <a:latin typeface="+mn-lt"/>
              </a:rPr>
              <a:t>出</a:t>
            </a:r>
            <a:r>
              <a:rPr lang="zh-CN" altLang="en-US" sz="2400" b="1" dirty="0" smtClean="0">
                <a:latin typeface="+mn-lt"/>
              </a:rPr>
              <a:t>结果：</a:t>
            </a:r>
            <a:r>
              <a:rPr lang="en-US" altLang="zh-CN" sz="2400" b="1" dirty="0">
                <a:latin typeface="+mn-lt"/>
              </a:rPr>
              <a:t>__________</a:t>
            </a:r>
          </a:p>
        </p:txBody>
      </p:sp>
      <p:graphicFrame>
        <p:nvGraphicFramePr>
          <p:cNvPr id="11269" name="表格 11268"/>
          <p:cNvGraphicFramePr/>
          <p:nvPr>
            <p:extLst>
              <p:ext uri="{D42A27DB-BD31-4B8C-83A1-F6EECF244321}">
                <p14:modId xmlns:p14="http://schemas.microsoft.com/office/powerpoint/2010/main" val="559499963"/>
              </p:ext>
            </p:extLst>
          </p:nvPr>
        </p:nvGraphicFramePr>
        <p:xfrm>
          <a:off x="5645028" y="2945423"/>
          <a:ext cx="1800225" cy="1180984"/>
        </p:xfrm>
        <a:graphic>
          <a:graphicData uri="http://schemas.openxmlformats.org/drawingml/2006/table">
            <a:tbl>
              <a:tblPr/>
              <a:tblGrid>
                <a:gridCol w="643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87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300" b="1" dirty="0"/>
                        <a:t> </a:t>
                      </a:r>
                      <a:endParaRPr lang="zh-CN" altLang="en-US" sz="1300" b="1" dirty="0"/>
                    </a:p>
                  </a:txBody>
                  <a:tcPr marL="51435" marR="51435" marT="25703" marB="2570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 i="1" dirty="0">
                          <a:latin typeface="+mn-lt"/>
                        </a:rPr>
                        <a:t>PD </a:t>
                      </a:r>
                      <a:endParaRPr lang="zh-CN" altLang="en-US" sz="1600" b="1" i="1" dirty="0">
                        <a:latin typeface="+mn-lt"/>
                      </a:endParaRPr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 i="1" dirty="0">
                          <a:latin typeface="+mn-lt"/>
                        </a:rPr>
                        <a:t>PE </a:t>
                      </a:r>
                      <a:endParaRPr lang="zh-CN" altLang="en-US" sz="1600" b="1" i="1" dirty="0">
                        <a:latin typeface="+mn-lt"/>
                      </a:endParaRPr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7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300" b="1"/>
                        <a:t>第一次</a:t>
                      </a:r>
                    </a:p>
                  </a:txBody>
                  <a:tcPr marL="51435" marR="51435" marT="25703" marB="2570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/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/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57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300" b="1"/>
                        <a:t>第二次 </a:t>
                      </a:r>
                    </a:p>
                  </a:txBody>
                  <a:tcPr marL="51435" marR="51435" marT="25703" marB="2570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/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/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94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300" b="1"/>
                        <a:t>第三次</a:t>
                      </a:r>
                      <a:r>
                        <a:rPr lang="zh-CN" altLang="en-US" sz="1600" b="1"/>
                        <a:t> </a:t>
                      </a:r>
                    </a:p>
                  </a:txBody>
                  <a:tcPr marL="51435" marR="51435" marT="25703" marB="2570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 dirty="0"/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 dirty="0"/>
                    </a:p>
                  </a:txBody>
                  <a:tcPr marL="51435" marR="51435" marT="25703" marB="2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291" name="直接连接符 11290"/>
          <p:cNvSpPr/>
          <p:nvPr/>
        </p:nvSpPr>
        <p:spPr>
          <a:xfrm flipH="1">
            <a:off x="2722563" y="3051175"/>
            <a:ext cx="1552575" cy="903288"/>
          </a:xfrm>
          <a:prstGeom prst="line">
            <a:avLst/>
          </a:prstGeom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11292" name="直接连接符 11291"/>
          <p:cNvSpPr/>
          <p:nvPr/>
        </p:nvSpPr>
        <p:spPr>
          <a:xfrm>
            <a:off x="2722563" y="3954463"/>
            <a:ext cx="1881187" cy="1587"/>
          </a:xfrm>
          <a:prstGeom prst="line">
            <a:avLst/>
          </a:prstGeom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11293" name="直接连接符 11292"/>
          <p:cNvSpPr/>
          <p:nvPr/>
        </p:nvSpPr>
        <p:spPr>
          <a:xfrm flipH="1">
            <a:off x="2722563" y="3351213"/>
            <a:ext cx="2219325" cy="603250"/>
          </a:xfrm>
          <a:prstGeom prst="line">
            <a:avLst/>
          </a:prstGeom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24604" name="矩形 11293"/>
          <p:cNvSpPr/>
          <p:nvPr/>
        </p:nvSpPr>
        <p:spPr>
          <a:xfrm>
            <a:off x="4716463" y="3236913"/>
            <a:ext cx="96180" cy="173124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125" b="1" i="1" noProof="1">
                <a:solidFill>
                  <a:srgbClr val="000000"/>
                </a:solidFill>
                <a:latin typeface="+mn-lt"/>
              </a:rPr>
              <a:t>C</a:t>
            </a:r>
          </a:p>
        </p:txBody>
      </p:sp>
      <p:sp>
        <p:nvSpPr>
          <p:cNvPr id="24605" name="矩形 11294"/>
          <p:cNvSpPr/>
          <p:nvPr/>
        </p:nvSpPr>
        <p:spPr>
          <a:xfrm>
            <a:off x="2571750" y="3954463"/>
            <a:ext cx="104196" cy="173124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125" b="1" i="1" noProof="1">
                <a:solidFill>
                  <a:srgbClr val="000000"/>
                </a:solidFill>
                <a:latin typeface="+mn-lt"/>
              </a:rPr>
              <a:t>O</a:t>
            </a:r>
          </a:p>
        </p:txBody>
      </p:sp>
      <p:sp>
        <p:nvSpPr>
          <p:cNvPr id="24606" name="矩形 11295"/>
          <p:cNvSpPr/>
          <p:nvPr/>
        </p:nvSpPr>
        <p:spPr>
          <a:xfrm>
            <a:off x="4575175" y="4019550"/>
            <a:ext cx="96180" cy="173124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125" b="1" i="1" noProof="1">
                <a:solidFill>
                  <a:srgbClr val="000000"/>
                </a:solidFill>
                <a:latin typeface="+mn-lt"/>
              </a:rPr>
              <a:t>B</a:t>
            </a:r>
          </a:p>
        </p:txBody>
      </p:sp>
      <p:sp>
        <p:nvSpPr>
          <p:cNvPr id="24607" name="矩形 11296"/>
          <p:cNvSpPr/>
          <p:nvPr/>
        </p:nvSpPr>
        <p:spPr>
          <a:xfrm>
            <a:off x="4151313" y="2871788"/>
            <a:ext cx="96180" cy="173124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125" b="1" i="1" noProof="1">
                <a:solidFill>
                  <a:srgbClr val="000000"/>
                </a:solidFill>
                <a:latin typeface="+mn-lt"/>
              </a:rPr>
              <a:t>A</a:t>
            </a:r>
          </a:p>
        </p:txBody>
      </p:sp>
      <p:sp>
        <p:nvSpPr>
          <p:cNvPr id="11298" name="文本框 11297"/>
          <p:cNvSpPr txBox="1">
            <a:spLocks noChangeArrowheads="1"/>
          </p:cNvSpPr>
          <p:nvPr/>
        </p:nvSpPr>
        <p:spPr bwMode="auto">
          <a:xfrm>
            <a:off x="2208213" y="4549031"/>
            <a:ext cx="12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3300"/>
                </a:solidFill>
                <a:latin typeface="+mn-lt"/>
              </a:rPr>
              <a:t>PD=PE</a:t>
            </a:r>
          </a:p>
        </p:txBody>
      </p:sp>
      <p:grpSp>
        <p:nvGrpSpPr>
          <p:cNvPr id="4" name="组合 11298"/>
          <p:cNvGrpSpPr>
            <a:grpSpLocks/>
          </p:cNvGrpSpPr>
          <p:nvPr/>
        </p:nvGrpSpPr>
        <p:grpSpPr bwMode="auto">
          <a:xfrm>
            <a:off x="3540125" y="3214688"/>
            <a:ext cx="432515" cy="944562"/>
            <a:chOff x="0" y="0"/>
            <a:chExt cx="485" cy="1058"/>
          </a:xfrm>
        </p:grpSpPr>
        <p:sp>
          <p:nvSpPr>
            <p:cNvPr id="11300" name="直接连接符 11299"/>
            <p:cNvSpPr/>
            <p:nvPr/>
          </p:nvSpPr>
          <p:spPr>
            <a:xfrm>
              <a:off x="392" y="493"/>
              <a:ext cx="0" cy="336"/>
            </a:xfrm>
            <a:prstGeom prst="line">
              <a:avLst/>
            </a:prstGeom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latin typeface="+mn-lt"/>
                <a:ea typeface="+mn-ea"/>
              </a:endParaRPr>
            </a:p>
          </p:txBody>
        </p:sp>
        <p:sp>
          <p:nvSpPr>
            <p:cNvPr id="24611" name="矩形 11300"/>
            <p:cNvSpPr/>
            <p:nvPr/>
          </p:nvSpPr>
          <p:spPr>
            <a:xfrm>
              <a:off x="404" y="432"/>
              <a:ext cx="81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25" b="1" i="1" noProof="1">
                  <a:solidFill>
                    <a:srgbClr val="000000"/>
                  </a:solidFill>
                  <a:latin typeface="+mn-lt"/>
                </a:rPr>
                <a:t>p</a:t>
              </a:r>
            </a:p>
          </p:txBody>
        </p:sp>
        <p:sp>
          <p:nvSpPr>
            <p:cNvPr id="11302" name="直接连接符 11301"/>
            <p:cNvSpPr/>
            <p:nvPr/>
          </p:nvSpPr>
          <p:spPr>
            <a:xfrm flipH="1" flipV="1">
              <a:off x="212" y="156"/>
              <a:ext cx="192" cy="336"/>
            </a:xfrm>
            <a:prstGeom prst="line">
              <a:avLst/>
            </a:prstGeom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b="1" i="1">
                <a:latin typeface="+mn-lt"/>
                <a:ea typeface="+mn-ea"/>
              </a:endParaRPr>
            </a:p>
          </p:txBody>
        </p:sp>
        <p:sp>
          <p:nvSpPr>
            <p:cNvPr id="24613" name="矩形 11302"/>
            <p:cNvSpPr/>
            <p:nvPr/>
          </p:nvSpPr>
          <p:spPr>
            <a:xfrm>
              <a:off x="0" y="0"/>
              <a:ext cx="116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25" b="1" i="1" noProof="1">
                  <a:solidFill>
                    <a:srgbClr val="000000"/>
                  </a:solidFill>
                  <a:latin typeface="+mn-lt"/>
                </a:rPr>
                <a:t>D</a:t>
              </a:r>
            </a:p>
          </p:txBody>
        </p:sp>
        <p:sp>
          <p:nvSpPr>
            <p:cNvPr id="24614" name="矩形 11303"/>
            <p:cNvSpPr/>
            <p:nvPr/>
          </p:nvSpPr>
          <p:spPr>
            <a:xfrm>
              <a:off x="356" y="864"/>
              <a:ext cx="107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25" b="1" i="1" noProof="1">
                  <a:solidFill>
                    <a:srgbClr val="000000"/>
                  </a:solidFill>
                  <a:latin typeface="+mn-lt"/>
                </a:rPr>
                <a:t>E</a:t>
              </a:r>
            </a:p>
          </p:txBody>
        </p:sp>
      </p:grpSp>
      <p:sp>
        <p:nvSpPr>
          <p:cNvPr id="11305" name="直接连接符 11304"/>
          <p:cNvSpPr/>
          <p:nvPr/>
        </p:nvSpPr>
        <p:spPr>
          <a:xfrm>
            <a:off x="3659188" y="3409950"/>
            <a:ext cx="39687" cy="80963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11306" name="直接连接符 11305"/>
          <p:cNvSpPr/>
          <p:nvPr/>
        </p:nvSpPr>
        <p:spPr>
          <a:xfrm flipV="1">
            <a:off x="3698875" y="3449638"/>
            <a:ext cx="82550" cy="4127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11307" name="直接连接符 11306"/>
          <p:cNvSpPr/>
          <p:nvPr/>
        </p:nvSpPr>
        <p:spPr>
          <a:xfrm>
            <a:off x="3821113" y="3856038"/>
            <a:ext cx="0" cy="80962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11308" name="直接连接符 11307"/>
          <p:cNvSpPr/>
          <p:nvPr/>
        </p:nvSpPr>
        <p:spPr>
          <a:xfrm flipH="1">
            <a:off x="3821113" y="3856038"/>
            <a:ext cx="825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b="1" i="1">
              <a:latin typeface="+mn-lt"/>
              <a:ea typeface="+mn-ea"/>
            </a:endParaRPr>
          </a:p>
        </p:txBody>
      </p:sp>
      <p:sp>
        <p:nvSpPr>
          <p:cNvPr id="2" name="矩形 11309"/>
          <p:cNvSpPr>
            <a:spLocks noChangeArrowheads="1"/>
          </p:cNvSpPr>
          <p:nvPr/>
        </p:nvSpPr>
        <p:spPr bwMode="auto">
          <a:xfrm>
            <a:off x="685553" y="1197517"/>
            <a:ext cx="80618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zh-CN" sz="2400" b="1" i="1" dirty="0" smtClean="0">
                <a:latin typeface="+mn-lt"/>
              </a:rPr>
              <a:t>           OC</a:t>
            </a:r>
            <a:r>
              <a:rPr lang="zh-CN" altLang="en-US" sz="2400" b="1" dirty="0">
                <a:latin typeface="+mn-lt"/>
              </a:rPr>
              <a:t>是</a:t>
            </a:r>
            <a:r>
              <a:rPr lang="en-US" altLang="zh-CN" sz="2400" b="1" dirty="0">
                <a:latin typeface="+mn-lt"/>
              </a:rPr>
              <a:t>∠</a:t>
            </a:r>
            <a:r>
              <a:rPr lang="en-US" altLang="zh-CN" sz="2400" b="1" i="1" dirty="0">
                <a:latin typeface="+mn-lt"/>
              </a:rPr>
              <a:t>AOB</a:t>
            </a:r>
            <a:r>
              <a:rPr lang="zh-CN" altLang="en-US" sz="2400" b="1" dirty="0">
                <a:latin typeface="+mn-lt"/>
              </a:rPr>
              <a:t>的平分</a:t>
            </a:r>
            <a:r>
              <a:rPr lang="zh-CN" altLang="en-US" sz="2400" b="1" dirty="0" smtClean="0">
                <a:latin typeface="+mn-lt"/>
              </a:rPr>
              <a:t>线，点</a:t>
            </a:r>
            <a:r>
              <a:rPr lang="en-US" altLang="zh-CN" sz="2400" b="1" i="1" dirty="0">
                <a:latin typeface="+mn-lt"/>
              </a:rPr>
              <a:t>P</a:t>
            </a:r>
            <a:r>
              <a:rPr lang="zh-CN" altLang="en-US" sz="2400" b="1" dirty="0">
                <a:latin typeface="+mn-lt"/>
              </a:rPr>
              <a:t>是射线</a:t>
            </a:r>
            <a:r>
              <a:rPr lang="en-US" altLang="zh-CN" sz="2400" b="1" i="1" dirty="0">
                <a:latin typeface="+mn-lt"/>
              </a:rPr>
              <a:t>OC</a:t>
            </a:r>
            <a:r>
              <a:rPr lang="zh-CN" altLang="en-US" sz="2400" b="1" dirty="0">
                <a:latin typeface="+mn-lt"/>
              </a:rPr>
              <a:t>上</a:t>
            </a:r>
            <a:r>
              <a:rPr lang="zh-CN" altLang="en-US" sz="2400" b="1" dirty="0" smtClean="0">
                <a:latin typeface="+mn-lt"/>
              </a:rPr>
              <a:t>的任</a:t>
            </a:r>
            <a:r>
              <a:rPr lang="zh-CN" altLang="en-US" sz="2400" b="1" dirty="0">
                <a:latin typeface="+mn-lt"/>
              </a:rPr>
              <a:t>意一</a:t>
            </a:r>
            <a:r>
              <a:rPr lang="zh-CN" altLang="en-US" sz="2400" b="1" dirty="0" smtClean="0">
                <a:latin typeface="+mn-lt"/>
              </a:rPr>
              <a:t>点</a:t>
            </a:r>
            <a:r>
              <a:rPr lang="en-US" altLang="zh-CN" sz="2400" b="1" dirty="0" smtClean="0">
                <a:latin typeface="+mn-lt"/>
              </a:rPr>
              <a:t>.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987534" y="4243696"/>
            <a:ext cx="7666593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+mn-lt"/>
              </a:rPr>
              <a:t>猜</a:t>
            </a:r>
            <a:r>
              <a:rPr lang="zh-CN" altLang="en-US" sz="2100" b="1" dirty="0">
                <a:solidFill>
                  <a:srgbClr val="0000FF"/>
                </a:solidFill>
                <a:latin typeface="+mn-lt"/>
              </a:rPr>
              <a:t>想：</a:t>
            </a:r>
            <a:r>
              <a:rPr lang="zh-CN" altLang="en-US" sz="2100" b="1" dirty="0">
                <a:solidFill>
                  <a:srgbClr val="080808"/>
                </a:solidFill>
                <a:latin typeface="+mn-lt"/>
              </a:rPr>
              <a:t>角的平分线上的点到角的两边的距离相等</a:t>
            </a:r>
            <a:r>
              <a:rPr lang="en-US" altLang="zh-CN" sz="2100" b="1" dirty="0">
                <a:solidFill>
                  <a:srgbClr val="080808"/>
                </a:solidFill>
                <a:latin typeface="+mn-lt"/>
              </a:rPr>
              <a:t>.</a:t>
            </a:r>
            <a:endParaRPr lang="zh-CN" altLang="en-US" sz="21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66607" name="文本框 6151"/>
          <p:cNvSpPr txBox="1">
            <a:spLocks noChangeArrowheads="1"/>
          </p:cNvSpPr>
          <p:nvPr/>
        </p:nvSpPr>
        <p:spPr bwMode="auto">
          <a:xfrm>
            <a:off x="4356459" y="507371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n-lt"/>
                <a:ea typeface="黑体" pitchFamily="49" charset="-122"/>
                <a:sym typeface="宋体" pitchFamily="2" charset="-122"/>
              </a:rPr>
              <a:t>角平分线的性质</a:t>
            </a:r>
          </a:p>
        </p:txBody>
      </p:sp>
      <p:grpSp>
        <p:nvGrpSpPr>
          <p:cNvPr id="66612" name="组合 4"/>
          <p:cNvGrpSpPr>
            <a:grpSpLocks/>
          </p:cNvGrpSpPr>
          <p:nvPr/>
        </p:nvGrpSpPr>
        <p:grpSpPr bwMode="auto">
          <a:xfrm>
            <a:off x="2516981" y="538866"/>
            <a:ext cx="1685925" cy="410275"/>
            <a:chOff x="3485" y="1168"/>
            <a:chExt cx="2654" cy="647"/>
          </a:xfrm>
        </p:grpSpPr>
        <p:sp>
          <p:nvSpPr>
            <p:cNvPr id="7" name="圆角矩形 6"/>
            <p:cNvSpPr/>
            <p:nvPr/>
          </p:nvSpPr>
          <p:spPr>
            <a:xfrm>
              <a:off x="3485" y="1168"/>
              <a:ext cx="2654" cy="62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 sz="2400" b="1"/>
            </a:p>
          </p:txBody>
        </p:sp>
        <p:sp>
          <p:nvSpPr>
            <p:cNvPr id="66614" name="矩形 1"/>
            <p:cNvSpPr>
              <a:spLocks noChangeArrowheads="1"/>
            </p:cNvSpPr>
            <p:nvPr/>
          </p:nvSpPr>
          <p:spPr bwMode="auto">
            <a:xfrm>
              <a:off x="3759" y="1203"/>
              <a:ext cx="2108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黑体" pitchFamily="49" charset="-122"/>
                </a:rPr>
                <a:t>知识点 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黑体" pitchFamily="49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黑体" pitchFamily="49" charset="-122"/>
              </a:endParaRPr>
            </a:p>
          </p:txBody>
        </p:sp>
      </p:grpSp>
      <p:grpSp>
        <p:nvGrpSpPr>
          <p:cNvPr id="35" name="组合 2"/>
          <p:cNvGrpSpPr>
            <a:grpSpLocks/>
          </p:cNvGrpSpPr>
          <p:nvPr/>
        </p:nvGrpSpPr>
        <p:grpSpPr bwMode="auto">
          <a:xfrm>
            <a:off x="5039" y="-22443"/>
            <a:ext cx="2006600" cy="477837"/>
            <a:chOff x="123" y="40"/>
            <a:chExt cx="3160" cy="752"/>
          </a:xfrm>
        </p:grpSpPr>
        <p:cxnSp>
          <p:nvCxnSpPr>
            <p:cNvPr id="36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8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98" grpId="0"/>
      <p:bldP spid="246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009650" y="1052122"/>
            <a:ext cx="794271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已知：如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图， 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AOC= 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BOC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点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在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OC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上，</a:t>
            </a:r>
            <a:endParaRPr lang="en-US" altLang="zh-CN" sz="2400" b="1" dirty="0" smtClean="0">
              <a:latin typeface="+mn-lt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latin typeface="+mn-lt"/>
                <a:ea typeface="楷体" pitchFamily="49" charset="-122"/>
              </a:rPr>
              <a:t>PD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OA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PE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垂足分别为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求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证：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PD=PE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.</a:t>
            </a:r>
            <a:endParaRPr lang="zh-CN" altLang="en-US" sz="2400" b="1" dirty="0">
              <a:latin typeface="+mn-lt"/>
              <a:ea typeface="楷体" pitchFamily="49" charset="-122"/>
            </a:endParaRPr>
          </a:p>
        </p:txBody>
      </p:sp>
      <p:grpSp>
        <p:nvGrpSpPr>
          <p:cNvPr id="67587" name="组合 35"/>
          <p:cNvGrpSpPr>
            <a:grpSpLocks/>
          </p:cNvGrpSpPr>
          <p:nvPr/>
        </p:nvGrpSpPr>
        <p:grpSpPr bwMode="auto">
          <a:xfrm>
            <a:off x="6082816" y="1360060"/>
            <a:ext cx="2608262" cy="1684338"/>
            <a:chOff x="4710113" y="3789363"/>
            <a:chExt cx="3476679" cy="2245734"/>
          </a:xfrm>
        </p:grpSpPr>
        <p:grpSp>
          <p:nvGrpSpPr>
            <p:cNvPr id="67588" name="组合 36"/>
            <p:cNvGrpSpPr>
              <a:grpSpLocks/>
            </p:cNvGrpSpPr>
            <p:nvPr/>
          </p:nvGrpSpPr>
          <p:grpSpPr bwMode="auto">
            <a:xfrm>
              <a:off x="6645275" y="4941888"/>
              <a:ext cx="520008" cy="491066"/>
              <a:chOff x="6642300" y="4941168"/>
              <a:chExt cx="520228" cy="490751"/>
            </a:xfrm>
          </p:grpSpPr>
          <p:sp>
            <p:nvSpPr>
              <p:cNvPr id="67589" name="TextBox 34"/>
              <p:cNvSpPr txBox="1">
                <a:spLocks noChangeArrowheads="1"/>
              </p:cNvSpPr>
              <p:nvPr/>
            </p:nvSpPr>
            <p:spPr bwMode="auto">
              <a:xfrm>
                <a:off x="6732240" y="4941168"/>
                <a:ext cx="430288" cy="490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P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590" name="椭圆 35"/>
              <p:cNvSpPr>
                <a:spLocks noChangeArrowheads="1"/>
              </p:cNvSpPr>
              <p:nvPr/>
            </p:nvSpPr>
            <p:spPr bwMode="auto">
              <a:xfrm>
                <a:off x="6642300" y="50131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/>
              </a:p>
            </p:txBody>
          </p:sp>
        </p:grpSp>
        <p:grpSp>
          <p:nvGrpSpPr>
            <p:cNvPr id="67591" name="组合 38"/>
            <p:cNvGrpSpPr>
              <a:grpSpLocks/>
            </p:cNvGrpSpPr>
            <p:nvPr/>
          </p:nvGrpSpPr>
          <p:grpSpPr bwMode="auto">
            <a:xfrm>
              <a:off x="4710113" y="3789363"/>
              <a:ext cx="3476679" cy="2132791"/>
              <a:chOff x="4710600" y="3789040"/>
              <a:chExt cx="3476809" cy="2132573"/>
            </a:xfrm>
          </p:grpSpPr>
          <p:grpSp>
            <p:nvGrpSpPr>
              <p:cNvPr id="67592" name="组合 18"/>
              <p:cNvGrpSpPr>
                <a:grpSpLocks/>
              </p:cNvGrpSpPr>
              <p:nvPr/>
            </p:nvGrpSpPr>
            <p:grpSpPr bwMode="auto">
              <a:xfrm>
                <a:off x="5090008" y="4077072"/>
                <a:ext cx="2650344" cy="1512644"/>
                <a:chOff x="5090008" y="4077072"/>
                <a:chExt cx="2650344" cy="1512644"/>
              </a:xfrm>
            </p:grpSpPr>
            <p:cxnSp>
              <p:nvCxnSpPr>
                <p:cNvPr id="67593" name="直接连接符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90008" y="4077072"/>
                  <a:ext cx="2088232" cy="151216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594" name="直接连接符 14"/>
                <p:cNvCxnSpPr>
                  <a:cxnSpLocks noChangeShapeType="1"/>
                </p:cNvCxnSpPr>
                <p:nvPr/>
              </p:nvCxnSpPr>
              <p:spPr bwMode="auto">
                <a:xfrm>
                  <a:off x="5148064" y="5589240"/>
                  <a:ext cx="2592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595" name="直接连接符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19036" y="4797628"/>
                  <a:ext cx="2520280" cy="7920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7596" name="TextBox 31"/>
              <p:cNvSpPr txBox="1">
                <a:spLocks noChangeArrowheads="1"/>
              </p:cNvSpPr>
              <p:nvPr/>
            </p:nvSpPr>
            <p:spPr bwMode="auto">
              <a:xfrm>
                <a:off x="7164288" y="3789040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A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597" name="TextBox 32"/>
              <p:cNvSpPr txBox="1">
                <a:spLocks noChangeArrowheads="1"/>
              </p:cNvSpPr>
              <p:nvPr/>
            </p:nvSpPr>
            <p:spPr bwMode="auto">
              <a:xfrm>
                <a:off x="4710600" y="5388206"/>
                <a:ext cx="463991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O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598" name="TextBox 33"/>
              <p:cNvSpPr txBox="1">
                <a:spLocks noChangeArrowheads="1"/>
              </p:cNvSpPr>
              <p:nvPr/>
            </p:nvSpPr>
            <p:spPr bwMode="auto">
              <a:xfrm>
                <a:off x="7740352" y="5430597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B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599" name="TextBox 37"/>
              <p:cNvSpPr txBox="1">
                <a:spLocks noChangeArrowheads="1"/>
              </p:cNvSpPr>
              <p:nvPr/>
            </p:nvSpPr>
            <p:spPr bwMode="auto">
              <a:xfrm>
                <a:off x="7578872" y="4506541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C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600" name="组合 41"/>
            <p:cNvGrpSpPr>
              <a:grpSpLocks/>
            </p:cNvGrpSpPr>
            <p:nvPr/>
          </p:nvGrpSpPr>
          <p:grpSpPr bwMode="auto">
            <a:xfrm>
              <a:off x="6135688" y="4191000"/>
              <a:ext cx="611187" cy="909638"/>
              <a:chOff x="6135770" y="4191471"/>
              <a:chExt cx="611460" cy="908703"/>
            </a:xfrm>
          </p:grpSpPr>
          <p:cxnSp>
            <p:nvCxnSpPr>
              <p:cNvPr id="67601" name="直接连接符 21"/>
              <p:cNvCxnSpPr>
                <a:cxnSpLocks noChangeShapeType="1"/>
              </p:cNvCxnSpPr>
              <p:nvPr/>
            </p:nvCxnSpPr>
            <p:spPr bwMode="auto">
              <a:xfrm flipH="1" flipV="1">
                <a:off x="6429218" y="4596118"/>
                <a:ext cx="318012" cy="504056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602" name="矩形 39"/>
              <p:cNvSpPr>
                <a:spLocks noChangeArrowheads="1"/>
              </p:cNvSpPr>
              <p:nvPr/>
            </p:nvSpPr>
            <p:spPr bwMode="auto">
              <a:xfrm rot="-2218961">
                <a:off x="6340031" y="4653345"/>
                <a:ext cx="152419" cy="155645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00" i="1"/>
              </a:p>
            </p:txBody>
          </p:sp>
          <p:sp>
            <p:nvSpPr>
              <p:cNvPr id="67603" name="TextBox 40"/>
              <p:cNvSpPr txBox="1">
                <a:spLocks noChangeArrowheads="1"/>
              </p:cNvSpPr>
              <p:nvPr/>
            </p:nvSpPr>
            <p:spPr bwMode="auto">
              <a:xfrm>
                <a:off x="6135770" y="4191471"/>
                <a:ext cx="464181" cy="490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D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604" name="组合 46"/>
            <p:cNvGrpSpPr>
              <a:grpSpLocks/>
            </p:cNvGrpSpPr>
            <p:nvPr/>
          </p:nvGrpSpPr>
          <p:grpSpPr bwMode="auto">
            <a:xfrm>
              <a:off x="6486525" y="5084763"/>
              <a:ext cx="447039" cy="950334"/>
              <a:chOff x="6486236" y="5085184"/>
              <a:chExt cx="448088" cy="950710"/>
            </a:xfrm>
          </p:grpSpPr>
          <p:cxnSp>
            <p:nvCxnSpPr>
              <p:cNvPr id="67605" name="直接连接符 23"/>
              <p:cNvCxnSpPr>
                <a:cxnSpLocks noChangeShapeType="1"/>
              </p:cNvCxnSpPr>
              <p:nvPr/>
            </p:nvCxnSpPr>
            <p:spPr bwMode="auto">
              <a:xfrm>
                <a:off x="6732240" y="5085184"/>
                <a:ext cx="0" cy="516104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606" name="矩形 42"/>
              <p:cNvSpPr>
                <a:spLocks noChangeArrowheads="1"/>
              </p:cNvSpPr>
              <p:nvPr/>
            </p:nvSpPr>
            <p:spPr bwMode="auto">
              <a:xfrm>
                <a:off x="6588224" y="544522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/>
              </a:p>
            </p:txBody>
          </p:sp>
          <p:sp>
            <p:nvSpPr>
              <p:cNvPr id="67607" name="TextBox 43"/>
              <p:cNvSpPr txBox="1">
                <a:spLocks noChangeArrowheads="1"/>
              </p:cNvSpPr>
              <p:nvPr/>
            </p:nvSpPr>
            <p:spPr bwMode="auto">
              <a:xfrm>
                <a:off x="6486236" y="5544633"/>
                <a:ext cx="448088" cy="4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E</a:t>
                </a:r>
                <a:endParaRPr lang="en-US" altLang="zh-CN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301910" y="2536633"/>
            <a:ext cx="99257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证明：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097187" y="2559584"/>
            <a:ext cx="30572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  <a:ea typeface="黑体" pitchFamily="49" charset="-122"/>
              </a:rPr>
              <a:t>∵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 PD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OA</a:t>
            </a:r>
            <a:r>
              <a:rPr lang="zh-CN" altLang="en-US" sz="2100" b="1" dirty="0" smtClean="0">
                <a:latin typeface="+mn-lt"/>
                <a:ea typeface="黑体" pitchFamily="49" charset="-122"/>
              </a:rPr>
              <a:t>，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PE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OB</a:t>
            </a:r>
            <a:r>
              <a:rPr lang="zh-CN" altLang="en-US" sz="2100" b="1" dirty="0" smtClean="0">
                <a:latin typeface="+mn-lt"/>
                <a:ea typeface="黑体" pitchFamily="49" charset="-122"/>
              </a:rPr>
              <a:t>，</a:t>
            </a:r>
            <a:endParaRPr lang="zh-CN" altLang="en-US" sz="2100" b="1" dirty="0">
              <a:latin typeface="+mn-lt"/>
              <a:ea typeface="黑体" pitchFamily="49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060575" y="3021343"/>
            <a:ext cx="3239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  <a:ea typeface="黑体" pitchFamily="49" charset="-122"/>
              </a:rPr>
              <a:t>∴ ∠</a:t>
            </a:r>
            <a:r>
              <a:rPr lang="en-US" altLang="zh-CN" sz="2100" b="1" i="1" dirty="0">
                <a:latin typeface="Times New Roman" pitchFamily="18" charset="0"/>
                <a:ea typeface="黑体" pitchFamily="49" charset="-122"/>
              </a:rPr>
              <a:t>PDO= 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>
                <a:latin typeface="Times New Roman" pitchFamily="18" charset="0"/>
                <a:ea typeface="黑体" pitchFamily="49" charset="-122"/>
              </a:rPr>
              <a:t>PEO=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90 °</a:t>
            </a:r>
            <a:r>
              <a:rPr lang="en-US" altLang="zh-CN" sz="2100" b="1" i="1" dirty="0"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100" b="1" i="1" dirty="0">
              <a:ea typeface="黑体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838325" y="3408363"/>
            <a:ext cx="28841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仿宋" pitchFamily="49" charset="-122"/>
                <a:ea typeface="仿宋" pitchFamily="49" charset="-122"/>
              </a:rPr>
              <a:t>在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PDO</a:t>
            </a:r>
            <a:r>
              <a:rPr lang="zh-CN" altLang="en-US" sz="2100" b="1" dirty="0">
                <a:latin typeface="仿宋" pitchFamily="49" charset="-122"/>
                <a:ea typeface="仿宋" pitchFamily="49" charset="-122"/>
              </a:rPr>
              <a:t>和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PEO</a:t>
            </a:r>
            <a:r>
              <a:rPr lang="zh-CN" altLang="en-US" sz="2100" b="1" dirty="0" smtClean="0">
                <a:latin typeface="仿宋" pitchFamily="49" charset="-122"/>
                <a:ea typeface="仿宋" pitchFamily="49" charset="-122"/>
              </a:rPr>
              <a:t>中，</a:t>
            </a:r>
            <a:endParaRPr lang="zh-CN" altLang="en-US" sz="21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2" name="左大括号 41"/>
          <p:cNvSpPr>
            <a:spLocks/>
          </p:cNvSpPr>
          <p:nvPr/>
        </p:nvSpPr>
        <p:spPr bwMode="auto">
          <a:xfrm>
            <a:off x="1937846" y="3929063"/>
            <a:ext cx="149718" cy="809625"/>
          </a:xfrm>
          <a:prstGeom prst="leftBrace">
            <a:avLst>
              <a:gd name="adj1" fmla="val 70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 b="1"/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995488" y="3754438"/>
            <a:ext cx="23102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PDO= 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PEO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2049463" y="4078288"/>
            <a:ext cx="24000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AOC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= ∠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BOC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103438" y="4456113"/>
            <a:ext cx="14205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OP= 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OP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4670425" y="3916363"/>
            <a:ext cx="32784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+mn-lt"/>
                <a:ea typeface="黑体" pitchFamily="49" charset="-122"/>
              </a:rPr>
              <a:t>∴ △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PDO 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≌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PEO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(AAS).</a:t>
            </a:r>
            <a:endParaRPr lang="zh-CN" altLang="en-US" sz="2100" b="1" dirty="0">
              <a:latin typeface="+mn-lt"/>
              <a:ea typeface="黑体" pitchFamily="49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656138" y="4373563"/>
            <a:ext cx="13805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  <a:ea typeface="黑体" pitchFamily="49" charset="-122"/>
              </a:rPr>
              <a:t>∴</a:t>
            </a:r>
            <a:r>
              <a:rPr lang="en-US" altLang="zh-CN" sz="2100" b="1" i="1" dirty="0">
                <a:latin typeface="Times New Roman" pitchFamily="18" charset="0"/>
                <a:ea typeface="黑体" pitchFamily="49" charset="-122"/>
              </a:rPr>
              <a:t>PD=PE</a:t>
            </a:r>
            <a:r>
              <a:rPr lang="en-US" altLang="zh-CN" sz="2100" b="1" dirty="0"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100" b="1" dirty="0">
              <a:ea typeface="黑体" pitchFamily="49" charset="-122"/>
            </a:endParaRPr>
          </a:p>
        </p:txBody>
      </p:sp>
      <p:sp>
        <p:nvSpPr>
          <p:cNvPr id="67618" name="矩形 126978"/>
          <p:cNvSpPr>
            <a:spLocks noChangeArrowheads="1"/>
          </p:cNvSpPr>
          <p:nvPr/>
        </p:nvSpPr>
        <p:spPr bwMode="auto">
          <a:xfrm>
            <a:off x="2424113" y="529337"/>
            <a:ext cx="590899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</a:rPr>
              <a:t>角的平分线上的点到角的两边的距离相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itchFamily="2" charset="-122"/>
              </a:rPr>
              <a:t>等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grpSp>
        <p:nvGrpSpPr>
          <p:cNvPr id="48" name="组合 2"/>
          <p:cNvGrpSpPr>
            <a:grpSpLocks/>
          </p:cNvGrpSpPr>
          <p:nvPr/>
        </p:nvGrpSpPr>
        <p:grpSpPr bwMode="auto">
          <a:xfrm>
            <a:off x="-3350" y="-14054"/>
            <a:ext cx="2006600" cy="477837"/>
            <a:chOff x="123" y="40"/>
            <a:chExt cx="3160" cy="752"/>
          </a:xfrm>
        </p:grpSpPr>
        <p:cxnSp>
          <p:nvCxnSpPr>
            <p:cNvPr id="49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51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圆角矩形 31">
            <a:extLst>
              <a:ext uri="{FF2B5EF4-FFF2-40B4-BE49-F238E27FC236}">
                <a16:creationId xmlns:a16="http://schemas.microsoft.com/office/drawing/2014/main" xmlns="" id="{09461CE3-511E-4AFD-AB39-AE9A2F95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571758"/>
            <a:ext cx="1641475" cy="431800"/>
          </a:xfrm>
          <a:prstGeom prst="roundRect">
            <a:avLst>
              <a:gd name="adj" fmla="val 16667"/>
            </a:avLst>
          </a:prstGeom>
          <a:solidFill>
            <a:srgbClr val="FFBF53">
              <a:lumMod val="40000"/>
              <a:lumOff val="60000"/>
            </a:srgbClr>
          </a:solidFill>
          <a:ln w="25400">
            <a:solidFill>
              <a:srgbClr val="02B3C5">
                <a:lumMod val="75000"/>
              </a:srgbClr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验证猜想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bldLvl="0" animBg="1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7166" y="1197850"/>
            <a:ext cx="730807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+mn-lt"/>
                <a:ea typeface="黑体" pitchFamily="49" charset="-122"/>
              </a:rPr>
              <a:t>    </a:t>
            </a:r>
            <a:r>
              <a:rPr lang="zh-CN" altLang="en-US" sz="2400" b="1" dirty="0">
                <a:latin typeface="+mn-lt"/>
              </a:rPr>
              <a:t>一般情况</a:t>
            </a:r>
            <a:r>
              <a:rPr lang="zh-CN" altLang="en-US" sz="2400" b="1" dirty="0" smtClean="0">
                <a:latin typeface="+mn-lt"/>
              </a:rPr>
              <a:t>下，我</a:t>
            </a:r>
            <a:r>
              <a:rPr lang="zh-CN" altLang="en-US" sz="2400" b="1" dirty="0">
                <a:latin typeface="+mn-lt"/>
              </a:rPr>
              <a:t>们要证明一个几何命题</a:t>
            </a:r>
            <a:r>
              <a:rPr lang="zh-CN" altLang="en-US" sz="2400" b="1" dirty="0" smtClean="0">
                <a:latin typeface="+mn-lt"/>
              </a:rPr>
              <a:t>时，可</a:t>
            </a:r>
            <a:r>
              <a:rPr lang="zh-CN" altLang="en-US" sz="2400" b="1" dirty="0">
                <a:latin typeface="+mn-lt"/>
              </a:rPr>
              <a:t>以按照类似的步骤进</a:t>
            </a:r>
            <a:r>
              <a:rPr lang="zh-CN" altLang="en-US" sz="2400" b="1" dirty="0" smtClean="0">
                <a:latin typeface="+mn-lt"/>
              </a:rPr>
              <a:t>行，即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28824" y="2151418"/>
            <a:ext cx="70692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1.</a:t>
            </a:r>
            <a:r>
              <a:rPr lang="zh-CN" altLang="en-US" sz="2400" b="1" dirty="0" smtClean="0">
                <a:latin typeface="+mn-lt"/>
              </a:rPr>
              <a:t>明</a:t>
            </a:r>
            <a:r>
              <a:rPr lang="zh-CN" altLang="en-US" sz="2400" b="1" dirty="0">
                <a:latin typeface="+mn-lt"/>
              </a:rPr>
              <a:t>确命题中的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已知和求证；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2.</a:t>
            </a:r>
            <a:r>
              <a:rPr lang="zh-CN" altLang="en-US" sz="2400" b="1" dirty="0">
                <a:latin typeface="+mn-lt"/>
              </a:rPr>
              <a:t>根据题</a:t>
            </a:r>
            <a:r>
              <a:rPr lang="zh-CN" altLang="en-US" sz="2400" b="1" dirty="0" smtClean="0">
                <a:latin typeface="+mn-lt"/>
              </a:rPr>
              <a:t>意，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画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出图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形，</a:t>
            </a:r>
            <a:r>
              <a:rPr lang="zh-CN" altLang="en-US" sz="2400" b="1" dirty="0" smtClean="0">
                <a:latin typeface="+mn-lt"/>
              </a:rPr>
              <a:t>并</a:t>
            </a:r>
            <a:r>
              <a:rPr lang="zh-CN" altLang="en-US" sz="2400" b="1" dirty="0">
                <a:latin typeface="+mn-lt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数学符号</a:t>
            </a:r>
            <a:r>
              <a:rPr lang="zh-CN" altLang="en-US" sz="2400" b="1" dirty="0">
                <a:latin typeface="+mn-lt"/>
              </a:rPr>
              <a:t>表示已知</a:t>
            </a:r>
            <a:r>
              <a:rPr lang="zh-CN" altLang="en-US" sz="2400" b="1" dirty="0" smtClean="0">
                <a:latin typeface="+mn-lt"/>
              </a:rPr>
              <a:t>和</a:t>
            </a:r>
            <a:endParaRPr lang="en-US" altLang="zh-CN" sz="2400" b="1" dirty="0" smtClean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smtClean="0">
                <a:latin typeface="+mn-lt"/>
              </a:rPr>
              <a:t> </a:t>
            </a:r>
            <a:r>
              <a:rPr lang="zh-CN" altLang="en-US" sz="2400" b="1" dirty="0" smtClean="0">
                <a:latin typeface="+mn-lt"/>
              </a:rPr>
              <a:t>求</a:t>
            </a:r>
            <a:r>
              <a:rPr lang="zh-CN" altLang="en-US" sz="2400" b="1" dirty="0">
                <a:latin typeface="+mn-lt"/>
              </a:rPr>
              <a:t>证；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3.</a:t>
            </a:r>
            <a:r>
              <a:rPr lang="zh-CN" altLang="en-US" sz="2400" b="1" dirty="0">
                <a:latin typeface="+mn-lt"/>
              </a:rPr>
              <a:t>经过分</a:t>
            </a:r>
            <a:r>
              <a:rPr lang="zh-CN" altLang="en-US" sz="2400" b="1" dirty="0" smtClean="0">
                <a:latin typeface="+mn-lt"/>
              </a:rPr>
              <a:t>析，找</a:t>
            </a:r>
            <a:r>
              <a:rPr lang="zh-CN" altLang="en-US" sz="2400" b="1" dirty="0">
                <a:latin typeface="+mn-lt"/>
              </a:rPr>
              <a:t>出由已知推出要证的结论的途</a:t>
            </a:r>
            <a:r>
              <a:rPr lang="zh-CN" altLang="en-US" sz="2400" b="1" dirty="0" smtClean="0">
                <a:latin typeface="+mn-lt"/>
              </a:rPr>
              <a:t>径，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写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出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证明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过程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grpSp>
        <p:nvGrpSpPr>
          <p:cNvPr id="9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10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12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2450" y="466724"/>
            <a:ext cx="8286750" cy="4057651"/>
            <a:chOff x="552450" y="466725"/>
            <a:chExt cx="8286750" cy="4057650"/>
          </a:xfrm>
        </p:grpSpPr>
        <p:sp>
          <p:nvSpPr>
            <p:cNvPr id="15" name="剪去同侧角的矩形 14"/>
            <p:cNvSpPr/>
            <p:nvPr/>
          </p:nvSpPr>
          <p:spPr>
            <a:xfrm>
              <a:off x="552450" y="790575"/>
              <a:ext cx="8286750" cy="3733800"/>
            </a:xfrm>
            <a:prstGeom prst="snip2SameRect">
              <a:avLst/>
            </a:prstGeom>
            <a:grpFill/>
            <a:ln w="25400" cap="flat" cmpd="sng" algn="ctr">
              <a:solidFill>
                <a:srgbClr val="008080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宋体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347864" y="466725"/>
              <a:ext cx="2440363" cy="647699"/>
              <a:chOff x="3131762" y="248416"/>
              <a:chExt cx="2440363" cy="647699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343275" y="334907"/>
                <a:ext cx="2228850" cy="474718"/>
              </a:xfrm>
              <a:prstGeom prst="roundRect">
                <a:avLst/>
              </a:prstGeom>
              <a:solidFill>
                <a:srgbClr val="BECE37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黑体" pitchFamily="49" charset="-122"/>
                  </a:rPr>
                  <a:t>  归纳总结</a:t>
                </a: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0" t="22977" r="30278" b="33898"/>
              <a:stretch/>
            </p:blipFill>
            <p:spPr>
              <a:xfrm>
                <a:off x="3131762" y="248416"/>
                <a:ext cx="687763" cy="647699"/>
              </a:xfrm>
              <a:prstGeom prst="roundRect">
                <a:avLst/>
              </a:prstGeom>
            </p:spPr>
          </p:pic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19"/>
          <p:cNvSpPr>
            <a:spLocks noChangeShapeType="1"/>
          </p:cNvSpPr>
          <p:nvPr/>
        </p:nvSpPr>
        <p:spPr bwMode="auto">
          <a:xfrm>
            <a:off x="3762375" y="4573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1204420" y="627856"/>
            <a:ext cx="752013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cs typeface="+mn-ea"/>
              </a:rPr>
              <a:t>性质定理：</a:t>
            </a:r>
            <a:r>
              <a:rPr lang="zh-CN" altLang="en-US" sz="2100" b="1" noProof="1">
                <a:solidFill>
                  <a:srgbClr val="FF0000"/>
                </a:solidFill>
                <a:latin typeface="宋体" pitchFamily="2" charset="-122"/>
                <a:cs typeface="+mn-ea"/>
              </a:rPr>
              <a:t>角的平分线上的点到角的两边的距离相等</a:t>
            </a:r>
            <a:r>
              <a:rPr lang="en-US" altLang="zh-CN" sz="2100" b="1" noProof="1">
                <a:solidFill>
                  <a:srgbClr val="FF0000"/>
                </a:solidFill>
                <a:latin typeface="宋体" pitchFamily="2" charset="-122"/>
                <a:cs typeface="+mn-ea"/>
              </a:rPr>
              <a:t>.</a:t>
            </a:r>
            <a:endParaRPr lang="en-US" altLang="zh-CN" sz="2100" b="1" noProof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203325" y="1169586"/>
            <a:ext cx="3343275" cy="461665"/>
          </a:xfrm>
          <a:prstGeom prst="rect">
            <a:avLst/>
          </a:prstGeom>
          <a:noFill/>
          <a:ln w="9525">
            <a:noFill/>
            <a:miter/>
          </a:ln>
          <a:extLst/>
        </p:spPr>
        <p:txBody>
          <a:bodyPr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u"/>
              <a:defRPr sz="21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cs typeface="+mn-ea"/>
              </a:defRPr>
            </a:lvl1pPr>
          </a:lstStyle>
          <a:p>
            <a:r>
              <a:rPr lang="zh-CN" altLang="en-US" sz="2400" dirty="0"/>
              <a:t>应用所具备的条件：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383904" y="1638301"/>
            <a:ext cx="3090862" cy="1138238"/>
            <a:chOff x="489" y="1440"/>
            <a:chExt cx="2596" cy="956"/>
          </a:xfrm>
        </p:grpSpPr>
        <p:sp>
          <p:nvSpPr>
            <p:cNvPr id="69637" name="Text Box 38"/>
            <p:cNvSpPr txBox="1">
              <a:spLocks noChangeArrowheads="1"/>
            </p:cNvSpPr>
            <p:nvPr/>
          </p:nvSpPr>
          <p:spPr bwMode="auto">
            <a:xfrm>
              <a:off x="528" y="1440"/>
              <a:ext cx="196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b="1" dirty="0">
                  <a:latin typeface="宋体" pitchFamily="2" charset="-122"/>
                </a:rPr>
                <a:t>（</a:t>
              </a:r>
              <a:r>
                <a:rPr lang="en-US" altLang="zh-CN" sz="2100" b="1" dirty="0">
                  <a:latin typeface="宋体" pitchFamily="2" charset="-122"/>
                </a:rPr>
                <a:t>1</a:t>
              </a:r>
              <a:r>
                <a:rPr lang="zh-CN" altLang="en-US" sz="2100" b="1" dirty="0">
                  <a:latin typeface="宋体" pitchFamily="2" charset="-122"/>
                </a:rPr>
                <a:t>）角的平分线；</a:t>
              </a:r>
            </a:p>
          </p:txBody>
        </p:sp>
        <p:sp>
          <p:nvSpPr>
            <p:cNvPr id="69638" name="Text Box 39"/>
            <p:cNvSpPr txBox="1">
              <a:spLocks noChangeArrowheads="1"/>
            </p:cNvSpPr>
            <p:nvPr/>
          </p:nvSpPr>
          <p:spPr bwMode="auto">
            <a:xfrm>
              <a:off x="489" y="1776"/>
              <a:ext cx="259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t">
                <a:spcBef>
                  <a:spcPct val="50000"/>
                </a:spcBef>
              </a:pPr>
              <a:r>
                <a:rPr lang="zh-CN" altLang="en-US" sz="2100" b="1" dirty="0">
                  <a:latin typeface="宋体" pitchFamily="2" charset="-122"/>
                </a:rPr>
                <a:t>（</a:t>
              </a:r>
              <a:r>
                <a:rPr lang="en-US" altLang="zh-CN" sz="2100" b="1" dirty="0">
                  <a:latin typeface="宋体" pitchFamily="2" charset="-122"/>
                </a:rPr>
                <a:t>2</a:t>
              </a:r>
              <a:r>
                <a:rPr lang="zh-CN" altLang="en-US" sz="2100" b="1" dirty="0">
                  <a:latin typeface="宋体" pitchFamily="2" charset="-122"/>
                </a:rPr>
                <a:t>）点在该平分线上；</a:t>
              </a:r>
            </a:p>
          </p:txBody>
        </p:sp>
        <p:sp>
          <p:nvSpPr>
            <p:cNvPr id="69639" name="Text Box 40"/>
            <p:cNvSpPr txBox="1">
              <a:spLocks noChangeArrowheads="1"/>
            </p:cNvSpPr>
            <p:nvPr/>
          </p:nvSpPr>
          <p:spPr bwMode="auto">
            <a:xfrm>
              <a:off x="519" y="2048"/>
              <a:ext cx="177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b="1" dirty="0">
                  <a:latin typeface="宋体" pitchFamily="2" charset="-122"/>
                </a:rPr>
                <a:t>（</a:t>
              </a:r>
              <a:r>
                <a:rPr lang="en-US" altLang="zh-CN" sz="2100" b="1" dirty="0">
                  <a:latin typeface="宋体" pitchFamily="2" charset="-122"/>
                </a:rPr>
                <a:t>3</a:t>
              </a:r>
              <a:r>
                <a:rPr lang="zh-CN" altLang="en-US" sz="2100" b="1" dirty="0">
                  <a:latin typeface="宋体" pitchFamily="2" charset="-122"/>
                </a:rPr>
                <a:t>）垂直距离</a:t>
              </a:r>
              <a:r>
                <a:rPr lang="en-US" altLang="zh-CN" sz="2100" b="1" dirty="0">
                  <a:latin typeface="宋体" pitchFamily="2" charset="-122"/>
                </a:rPr>
                <a:t>.</a:t>
              </a:r>
              <a:endParaRPr lang="zh-CN" altLang="en-US" sz="2100" b="1" dirty="0">
                <a:latin typeface="宋体" pitchFamily="2" charset="-122"/>
              </a:endParaRPr>
            </a:p>
          </p:txBody>
        </p:sp>
      </p:grp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1204420" y="2816931"/>
            <a:ext cx="2469958" cy="461665"/>
          </a:xfrm>
          <a:prstGeom prst="rect">
            <a:avLst/>
          </a:prstGeom>
          <a:noFill/>
          <a:ln w="9525">
            <a:noFill/>
            <a:miter/>
          </a:ln>
          <a:extLst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u"/>
              <a:defRPr sz="21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cs typeface="+mn-ea"/>
              </a:defRPr>
            </a:lvl1pPr>
          </a:lstStyle>
          <a:p>
            <a:r>
              <a:rPr lang="zh-CN" altLang="en-US" sz="2400" dirty="0"/>
              <a:t>定理的作用：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141884" y="2825072"/>
            <a:ext cx="222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证明线段相等</a:t>
            </a:r>
            <a:r>
              <a:rPr lang="en-US" altLang="zh-CN" sz="2400" b="1" dirty="0">
                <a:latin typeface="宋体" pitchFamily="2" charset="-122"/>
              </a:rPr>
              <a:t>.</a:t>
            </a:r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36" name="Text Box 43"/>
          <p:cNvSpPr txBox="1"/>
          <p:nvPr/>
        </p:nvSpPr>
        <p:spPr>
          <a:xfrm>
            <a:off x="1206077" y="3310533"/>
            <a:ext cx="30861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cs typeface="+mn-ea"/>
              </a:rPr>
              <a:t>应用格式：</a:t>
            </a:r>
          </a:p>
        </p:txBody>
      </p:sp>
      <p:sp>
        <p:nvSpPr>
          <p:cNvPr id="2058" name="Rectangle 45"/>
          <p:cNvSpPr>
            <a:spLocks noChangeArrowheads="1"/>
          </p:cNvSpPr>
          <p:nvPr/>
        </p:nvSpPr>
        <p:spPr bwMode="auto">
          <a:xfrm>
            <a:off x="1552575" y="3709988"/>
            <a:ext cx="33639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100" b="1" dirty="0">
                <a:latin typeface="+mn-lt"/>
                <a:ea typeface="黑体" pitchFamily="49" charset="-122"/>
              </a:rPr>
              <a:t>∵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OP </a:t>
            </a:r>
            <a:r>
              <a:rPr lang="zh-CN" altLang="en-US" sz="2100" b="1" dirty="0">
                <a:latin typeface="+mn-lt"/>
              </a:rPr>
              <a:t>是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AOB</a:t>
            </a:r>
            <a:r>
              <a:rPr lang="zh-CN" altLang="en-US" sz="2100" b="1" dirty="0">
                <a:latin typeface="+mn-lt"/>
              </a:rPr>
              <a:t>的平分</a:t>
            </a:r>
            <a:r>
              <a:rPr lang="zh-CN" altLang="en-US" sz="2100" b="1" dirty="0" smtClean="0">
                <a:latin typeface="+mn-lt"/>
              </a:rPr>
              <a:t>线，</a:t>
            </a:r>
            <a:endParaRPr lang="zh-CN" altLang="en-US" sz="2100" b="1" dirty="0">
              <a:latin typeface="+mn-lt"/>
            </a:endParaRPr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1697038" y="4452938"/>
            <a:ext cx="1447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  <a:ea typeface="黑体" pitchFamily="49" charset="-122"/>
              </a:rPr>
              <a:t>∴</a:t>
            </a:r>
            <a:r>
              <a:rPr lang="en-US" altLang="zh-CN" sz="2100" b="1" i="1" dirty="0">
                <a:latin typeface="+mn-lt"/>
              </a:rPr>
              <a:t>PD = PE</a:t>
            </a:r>
            <a:endParaRPr lang="en-US" altLang="zh-CN" sz="21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46" name="AutoShape 55"/>
          <p:cNvSpPr>
            <a:spLocks noChangeArrowheads="1"/>
          </p:cNvSpPr>
          <p:nvPr/>
        </p:nvSpPr>
        <p:spPr bwMode="auto">
          <a:xfrm>
            <a:off x="5612679" y="3221328"/>
            <a:ext cx="3003550" cy="1210014"/>
          </a:xfrm>
          <a:prstGeom prst="wedgeEllipseCallout">
            <a:avLst>
              <a:gd name="adj1" fmla="val -95499"/>
              <a:gd name="adj2" fmla="val 3671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t">
              <a:spcBef>
                <a:spcPct val="50000"/>
              </a:spcBef>
            </a:pPr>
            <a:r>
              <a:rPr lang="zh-CN" altLang="en-US" b="1" dirty="0">
                <a:latin typeface="宋体" pitchFamily="2" charset="-122"/>
              </a:rPr>
              <a:t>推理的理由有三</a:t>
            </a:r>
            <a:r>
              <a:rPr lang="zh-CN" altLang="en-US" b="1" dirty="0" smtClean="0">
                <a:latin typeface="宋体" pitchFamily="2" charset="-122"/>
              </a:rPr>
              <a:t>个，必</a:t>
            </a:r>
            <a:r>
              <a:rPr lang="zh-CN" altLang="en-US" b="1" dirty="0">
                <a:latin typeface="宋体" pitchFamily="2" charset="-122"/>
              </a:rPr>
              <a:t>须写完</a:t>
            </a:r>
            <a:r>
              <a:rPr lang="zh-CN" altLang="en-US" b="1" dirty="0" smtClean="0">
                <a:latin typeface="宋体" pitchFamily="2" charset="-122"/>
              </a:rPr>
              <a:t>全，不</a:t>
            </a:r>
            <a:r>
              <a:rPr lang="zh-CN" altLang="en-US" b="1" dirty="0">
                <a:latin typeface="宋体" pitchFamily="2" charset="-122"/>
              </a:rPr>
              <a:t>能少了任何一个</a:t>
            </a:r>
            <a:r>
              <a:rPr lang="en-US" altLang="zh-CN" b="1" dirty="0">
                <a:latin typeface="宋体" pitchFamily="2" charset="-122"/>
              </a:rPr>
              <a:t>.</a:t>
            </a:r>
          </a:p>
        </p:txBody>
      </p:sp>
      <p:sp>
        <p:nvSpPr>
          <p:cNvPr id="2063" name="Rectangle 45"/>
          <p:cNvSpPr>
            <a:spLocks noChangeArrowheads="1"/>
          </p:cNvSpPr>
          <p:nvPr/>
        </p:nvSpPr>
        <p:spPr bwMode="auto">
          <a:xfrm>
            <a:off x="1873250" y="4065588"/>
            <a:ext cx="29146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100" b="1" i="1" dirty="0">
                <a:latin typeface="+mn-lt"/>
                <a:ea typeface="黑体" pitchFamily="49" charset="-122"/>
              </a:rPr>
              <a:t>PD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OA</a:t>
            </a:r>
            <a:r>
              <a:rPr lang="zh-CN" altLang="en-US" sz="2100" b="1" dirty="0" smtClean="0">
                <a:latin typeface="+mn-lt"/>
                <a:ea typeface="黑体" pitchFamily="49" charset="-122"/>
              </a:rPr>
              <a:t>，</a:t>
            </a:r>
            <a:r>
              <a:rPr lang="en-US" altLang="zh-CN" sz="2100" b="1" dirty="0" smtClean="0">
                <a:latin typeface="+mn-lt"/>
                <a:ea typeface="黑体" pitchFamily="49" charset="-122"/>
              </a:rPr>
              <a:t> 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PE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OB</a:t>
            </a:r>
            <a:r>
              <a:rPr lang="zh-CN" altLang="en-US" sz="2100" b="1" dirty="0" smtClean="0">
                <a:latin typeface="+mn-lt"/>
                <a:ea typeface="黑体" pitchFamily="49" charset="-122"/>
              </a:rPr>
              <a:t>，</a:t>
            </a:r>
            <a:endParaRPr lang="zh-CN" altLang="en-US" sz="2100" b="1" dirty="0">
              <a:latin typeface="+mn-lt"/>
              <a:ea typeface="黑体" pitchFamily="49" charset="-122"/>
            </a:endParaRPr>
          </a:p>
        </p:txBody>
      </p:sp>
      <p:grpSp>
        <p:nvGrpSpPr>
          <p:cNvPr id="69650" name="组合 53"/>
          <p:cNvGrpSpPr>
            <a:grpSpLocks/>
          </p:cNvGrpSpPr>
          <p:nvPr/>
        </p:nvGrpSpPr>
        <p:grpSpPr bwMode="auto">
          <a:xfrm>
            <a:off x="4630738" y="1176338"/>
            <a:ext cx="2732087" cy="2073275"/>
            <a:chOff x="4427984" y="1179860"/>
            <a:chExt cx="4191000" cy="3165475"/>
          </a:xfrm>
        </p:grpSpPr>
        <p:grpSp>
          <p:nvGrpSpPr>
            <p:cNvPr id="69651" name="Group 36"/>
            <p:cNvGrpSpPr>
              <a:grpSpLocks/>
            </p:cNvGrpSpPr>
            <p:nvPr/>
          </p:nvGrpSpPr>
          <p:grpSpPr bwMode="auto">
            <a:xfrm>
              <a:off x="4427984" y="1179860"/>
              <a:ext cx="4191000" cy="3165475"/>
              <a:chOff x="2880" y="1144"/>
              <a:chExt cx="2640" cy="1994"/>
            </a:xfrm>
          </p:grpSpPr>
          <p:sp>
            <p:nvSpPr>
              <p:cNvPr id="69652" name="Line 26"/>
              <p:cNvSpPr>
                <a:spLocks noChangeShapeType="1"/>
              </p:cNvSpPr>
              <p:nvPr/>
            </p:nvSpPr>
            <p:spPr bwMode="auto">
              <a:xfrm>
                <a:off x="4416" y="158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3" name="Line 27"/>
              <p:cNvSpPr>
                <a:spLocks noChangeShapeType="1"/>
              </p:cNvSpPr>
              <p:nvPr/>
            </p:nvSpPr>
            <p:spPr bwMode="auto">
              <a:xfrm flipV="1">
                <a:off x="4464" y="16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9654" name="Group 35"/>
              <p:cNvGrpSpPr>
                <a:grpSpLocks/>
              </p:cNvGrpSpPr>
              <p:nvPr/>
            </p:nvGrpSpPr>
            <p:grpSpPr bwMode="auto">
              <a:xfrm>
                <a:off x="2880" y="1144"/>
                <a:ext cx="2640" cy="1994"/>
                <a:chOff x="2880" y="1144"/>
                <a:chExt cx="2640" cy="1994"/>
              </a:xfrm>
            </p:grpSpPr>
            <p:sp>
              <p:nvSpPr>
                <p:cNvPr id="6965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120" y="1296"/>
                  <a:ext cx="1872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656" name="Line 17"/>
                <p:cNvSpPr>
                  <a:spLocks noChangeShapeType="1"/>
                </p:cNvSpPr>
                <p:nvPr/>
              </p:nvSpPr>
              <p:spPr bwMode="auto">
                <a:xfrm>
                  <a:off x="3120" y="2256"/>
                  <a:ext cx="2112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65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20" y="2016"/>
                  <a:ext cx="2064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65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616" y="2048"/>
                  <a:ext cx="192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659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1536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660" name="Line 28"/>
                <p:cNvSpPr>
                  <a:spLocks noChangeShapeType="1"/>
                </p:cNvSpPr>
                <p:nvPr/>
              </p:nvSpPr>
              <p:spPr bwMode="auto">
                <a:xfrm rot="20713265" flipV="1">
                  <a:off x="4496" y="2523"/>
                  <a:ext cx="79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9661" name="Group 34"/>
                <p:cNvGrpSpPr>
                  <a:grpSpLocks/>
                </p:cNvGrpSpPr>
                <p:nvPr/>
              </p:nvGrpSpPr>
              <p:grpSpPr bwMode="auto">
                <a:xfrm>
                  <a:off x="2880" y="1144"/>
                  <a:ext cx="2640" cy="1994"/>
                  <a:chOff x="2880" y="1144"/>
                  <a:chExt cx="2640" cy="1994"/>
                </a:xfrm>
              </p:grpSpPr>
              <p:sp>
                <p:nvSpPr>
                  <p:cNvPr id="6966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8" y="2784"/>
                    <a:ext cx="432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B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66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3" y="1144"/>
                    <a:ext cx="288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A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66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0" y="1306"/>
                    <a:ext cx="288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D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665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384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O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666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2016"/>
                    <a:ext cx="384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P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66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2640"/>
                    <a:ext cx="384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E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66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6" y="1872"/>
                    <a:ext cx="288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 i="1">
                        <a:latin typeface="Times New Roman" pitchFamily="18" charset="0"/>
                      </a:rPr>
                      <a:t>C</a:t>
                    </a:r>
                    <a:endParaRPr lang="en-US" altLang="zh-CN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966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84" y="2016"/>
                    <a:ext cx="612" cy="546"/>
                    <a:chOff x="2844" y="2064"/>
                    <a:chExt cx="612" cy="546"/>
                  </a:xfrm>
                </p:grpSpPr>
                <p:graphicFrame>
                  <p:nvGraphicFramePr>
                    <p:cNvPr id="69670" name="Object 2"/>
                    <p:cNvGraphicFramePr>
                      <a:graphicFrameLocks/>
                    </p:cNvGraphicFramePr>
                    <p:nvPr/>
                  </p:nvGraphicFramePr>
                  <p:xfrm>
                    <a:off x="2844" y="2092"/>
                    <a:ext cx="72" cy="13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741" r:id="rId3" imgW="114848" imgH="216936" progId="">
                            <p:embed/>
                          </p:oleObj>
                        </mc:Choice>
                        <mc:Fallback>
                          <p:oleObj r:id="rId3" imgW="114848" imgH="216936" progId="">
                            <p:embed/>
                            <p:pic>
                              <p:nvPicPr>
                                <p:cNvPr id="0" name="Object 2"/>
                                <p:cNvPicPr>
                                  <a:picLocks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44" y="2092"/>
                                  <a:ext cx="72" cy="13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38100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69671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2064"/>
                      <a:ext cx="288" cy="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zh-CN" altLang="zh-CN" b="1" i="1">
                        <a:solidFill>
                          <a:srgbClr val="FF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9672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2256"/>
                      <a:ext cx="192" cy="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zh-CN" altLang="zh-CN" b="1" i="1">
                        <a:solidFill>
                          <a:srgbClr val="FF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69673" name="直接连接符 51"/>
            <p:cNvCxnSpPr>
              <a:cxnSpLocks noChangeShapeType="1"/>
            </p:cNvCxnSpPr>
            <p:nvPr/>
          </p:nvCxnSpPr>
          <p:spPr bwMode="auto">
            <a:xfrm>
              <a:off x="7092281" y="3384892"/>
              <a:ext cx="131291" cy="44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组合 2"/>
          <p:cNvGrpSpPr>
            <a:grpSpLocks/>
          </p:cNvGrpSpPr>
          <p:nvPr/>
        </p:nvGrpSpPr>
        <p:grpSpPr bwMode="auto">
          <a:xfrm>
            <a:off x="-3350" y="-14054"/>
            <a:ext cx="2006600" cy="477837"/>
            <a:chOff x="123" y="40"/>
            <a:chExt cx="3160" cy="752"/>
          </a:xfrm>
        </p:grpSpPr>
        <p:cxnSp>
          <p:nvCxnSpPr>
            <p:cNvPr id="48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5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4" grpId="0"/>
      <p:bldP spid="35" grpId="0"/>
      <p:bldP spid="36" grpId="0"/>
      <p:bldP spid="2058" grpId="0"/>
      <p:bldP spid="43" grpId="0"/>
      <p:bldP spid="46" grpId="0" bldLvl="0" animBg="1"/>
      <p:bldP spid="20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Line 19"/>
          <p:cNvSpPr>
            <a:spLocks noChangeShapeType="1"/>
          </p:cNvSpPr>
          <p:nvPr/>
        </p:nvSpPr>
        <p:spPr bwMode="auto">
          <a:xfrm>
            <a:off x="3762375" y="50053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2540" y="622301"/>
            <a:ext cx="6629400" cy="414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判一判：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∵ 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如下左</a:t>
            </a:r>
            <a:r>
              <a:rPr lang="zh-CN" altLang="en-US" sz="2100" b="1" dirty="0" smtClean="0">
                <a:latin typeface="楷体" pitchFamily="49" charset="-122"/>
                <a:ea typeface="楷体" pitchFamily="49" charset="-122"/>
              </a:rPr>
              <a:t>图，</a:t>
            </a:r>
            <a:r>
              <a:rPr lang="en-US" altLang="zh-CN" sz="2100" b="1" i="1" dirty="0" smtClean="0">
                <a:latin typeface="+mn-lt"/>
                <a:ea typeface="楷体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平分</a:t>
            </a:r>
            <a:r>
              <a:rPr lang="zh-CN" altLang="en-US" sz="2100" b="1" i="1" dirty="0">
                <a:latin typeface="+mn-lt"/>
                <a:ea typeface="楷体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100" b="1" i="1" dirty="0">
                <a:latin typeface="+mn-lt"/>
                <a:ea typeface="楷体" pitchFamily="49" charset="-122"/>
                <a:cs typeface="Times New Roman" panose="02020603050405020304" pitchFamily="18" charset="0"/>
              </a:rPr>
              <a:t>BAC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已知</a:t>
            </a:r>
            <a:r>
              <a:rPr lang="zh-CN" altLang="en-US" sz="2100" b="1" dirty="0" smtClean="0">
                <a:latin typeface="楷体" pitchFamily="49" charset="-122"/>
                <a:ea typeface="楷体" pitchFamily="49" charset="-122"/>
              </a:rPr>
              <a:t>）， </a:t>
            </a:r>
            <a:endParaRPr lang="zh-CN" altLang="en-US" sz="21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314450" y="904875"/>
            <a:ext cx="631666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黑体" pitchFamily="49" charset="-122"/>
                <a:ea typeface="黑体" pitchFamily="49" charset="-122"/>
              </a:rPr>
              <a:t>  ∴</a:t>
            </a:r>
            <a:r>
              <a:rPr lang="en-US" altLang="zh-CN" sz="2100" b="1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en-US" altLang="zh-CN" sz="21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100" b="1" u="sng" dirty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1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100" b="1" dirty="0" smtClean="0">
                <a:latin typeface="黑体" pitchFamily="49" charset="-122"/>
                <a:ea typeface="黑体" pitchFamily="49" charset="-122"/>
              </a:rPr>
              <a:t>(                                           </a:t>
            </a:r>
            <a:r>
              <a:rPr lang="en-US" altLang="zh-CN" sz="2100" b="1" dirty="0">
                <a:latin typeface="黑体" pitchFamily="49" charset="-122"/>
                <a:ea typeface="黑体" pitchFamily="49" charset="-122"/>
              </a:rPr>
              <a:t>)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04950" y="1438275"/>
            <a:ext cx="59340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宋体" pitchFamily="2" charset="-122"/>
              </a:rPr>
              <a:t>在角的平分线上的点到这个角的两边的距离相等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005013" y="952500"/>
            <a:ext cx="17145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latin typeface="Times New Roman" pitchFamily="18" charset="0"/>
                <a:ea typeface="黑体" pitchFamily="49" charset="-122"/>
              </a:rPr>
              <a:t>BD         CD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25191" y="1374659"/>
            <a:ext cx="1022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grpSp>
        <p:nvGrpSpPr>
          <p:cNvPr id="70663" name="Group 35"/>
          <p:cNvGrpSpPr>
            <a:grpSpLocks/>
          </p:cNvGrpSpPr>
          <p:nvPr/>
        </p:nvGrpSpPr>
        <p:grpSpPr bwMode="auto">
          <a:xfrm>
            <a:off x="1604963" y="1804988"/>
            <a:ext cx="2241550" cy="1508125"/>
            <a:chOff x="2880" y="1296"/>
            <a:chExt cx="2352" cy="1698"/>
          </a:xfrm>
        </p:grpSpPr>
        <p:sp>
          <p:nvSpPr>
            <p:cNvPr id="70664" name="Line 16"/>
            <p:cNvSpPr>
              <a:spLocks noChangeShapeType="1"/>
            </p:cNvSpPr>
            <p:nvPr/>
          </p:nvSpPr>
          <p:spPr bwMode="auto">
            <a:xfrm flipV="1">
              <a:off x="3120" y="1296"/>
              <a:ext cx="1872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0665" name="Line 17"/>
            <p:cNvSpPr>
              <a:spLocks noChangeShapeType="1"/>
            </p:cNvSpPr>
            <p:nvPr/>
          </p:nvSpPr>
          <p:spPr bwMode="auto">
            <a:xfrm>
              <a:off x="3120" y="2256"/>
              <a:ext cx="211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0666" name="Line 18"/>
            <p:cNvSpPr>
              <a:spLocks noChangeShapeType="1"/>
            </p:cNvSpPr>
            <p:nvPr/>
          </p:nvSpPr>
          <p:spPr bwMode="auto">
            <a:xfrm flipV="1">
              <a:off x="3120" y="2016"/>
              <a:ext cx="206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0667" name="Line 19"/>
            <p:cNvSpPr>
              <a:spLocks noChangeShapeType="1"/>
            </p:cNvSpPr>
            <p:nvPr/>
          </p:nvSpPr>
          <p:spPr bwMode="auto">
            <a:xfrm flipH="1">
              <a:off x="4241" y="2048"/>
              <a:ext cx="567" cy="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0668" name="Line 20"/>
            <p:cNvSpPr>
              <a:spLocks noChangeShapeType="1"/>
            </p:cNvSpPr>
            <p:nvPr/>
          </p:nvSpPr>
          <p:spPr bwMode="auto">
            <a:xfrm flipH="1" flipV="1">
              <a:off x="4241" y="1666"/>
              <a:ext cx="559" cy="3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grpSp>
          <p:nvGrpSpPr>
            <p:cNvPr id="70669" name="Group 34"/>
            <p:cNvGrpSpPr>
              <a:grpSpLocks/>
            </p:cNvGrpSpPr>
            <p:nvPr/>
          </p:nvGrpSpPr>
          <p:grpSpPr bwMode="auto">
            <a:xfrm>
              <a:off x="2880" y="1309"/>
              <a:ext cx="2256" cy="1685"/>
              <a:chOff x="2880" y="1309"/>
              <a:chExt cx="2256" cy="1685"/>
            </a:xfrm>
          </p:grpSpPr>
          <p:sp>
            <p:nvSpPr>
              <p:cNvPr id="70670" name="Text Box 21"/>
              <p:cNvSpPr txBox="1">
                <a:spLocks noChangeArrowheads="1"/>
              </p:cNvSpPr>
              <p:nvPr/>
            </p:nvSpPr>
            <p:spPr bwMode="auto">
              <a:xfrm>
                <a:off x="4060" y="1309"/>
                <a:ext cx="288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>
                    <a:latin typeface="Times New Roman" pitchFamily="18" charset="0"/>
                  </a:rPr>
                  <a:t>B</a:t>
                </a:r>
                <a:endParaRPr lang="en-US" altLang="zh-CN" sz="21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671" name="Text Box 22"/>
              <p:cNvSpPr txBox="1">
                <a:spLocks noChangeArrowheads="1"/>
              </p:cNvSpPr>
              <p:nvPr/>
            </p:nvSpPr>
            <p:spPr bwMode="auto">
              <a:xfrm>
                <a:off x="2880" y="2112"/>
                <a:ext cx="384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>
                    <a:latin typeface="Times New Roman" pitchFamily="18" charset="0"/>
                  </a:rPr>
                  <a:t>A</a:t>
                </a:r>
                <a:endParaRPr lang="en-US" altLang="zh-CN" sz="21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672" name="Text Box 23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384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>
                    <a:latin typeface="Times New Roman" pitchFamily="18" charset="0"/>
                  </a:rPr>
                  <a:t>D</a:t>
                </a:r>
                <a:endParaRPr lang="en-US" altLang="zh-CN" sz="21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673" name="Text Box 24"/>
              <p:cNvSpPr txBox="1">
                <a:spLocks noChangeArrowheads="1"/>
              </p:cNvSpPr>
              <p:nvPr/>
            </p:nvSpPr>
            <p:spPr bwMode="auto">
              <a:xfrm>
                <a:off x="4105" y="2528"/>
                <a:ext cx="384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>
                    <a:latin typeface="Times New Roman" pitchFamily="18" charset="0"/>
                  </a:rPr>
                  <a:t>C</a:t>
                </a:r>
                <a:endParaRPr lang="en-US" altLang="zh-CN" sz="21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0674" name="Group 30"/>
              <p:cNvGrpSpPr>
                <a:grpSpLocks/>
              </p:cNvGrpSpPr>
              <p:nvPr/>
            </p:nvGrpSpPr>
            <p:grpSpPr bwMode="auto">
              <a:xfrm>
                <a:off x="3084" y="2016"/>
                <a:ext cx="612" cy="658"/>
                <a:chOff x="2844" y="2064"/>
                <a:chExt cx="612" cy="658"/>
              </a:xfrm>
            </p:grpSpPr>
            <p:graphicFrame>
              <p:nvGraphicFramePr>
                <p:cNvPr id="70675" name="Object 2"/>
                <p:cNvGraphicFramePr>
                  <a:graphicFrameLocks/>
                </p:cNvGraphicFramePr>
                <p:nvPr/>
              </p:nvGraphicFramePr>
              <p:xfrm>
                <a:off x="2844" y="2092"/>
                <a:ext cx="72" cy="1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34" r:id="rId3" imgW="114848" imgH="216936" progId="">
                        <p:embed/>
                      </p:oleObj>
                    </mc:Choice>
                    <mc:Fallback>
                      <p:oleObj r:id="rId3" imgW="114848" imgH="216936" progId="">
                        <p:embed/>
                        <p:pic>
                          <p:nvPicPr>
                            <p:cNvPr id="0" name="Object 2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44" y="2092"/>
                              <a:ext cx="72" cy="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06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68" y="2064"/>
                  <a:ext cx="288" cy="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zh-CN" sz="2100" b="1" i="1">
                    <a:solidFill>
                      <a:srgbClr val="FF66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67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68" y="2256"/>
                  <a:ext cx="192" cy="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zh-CN" sz="2100" b="1" i="1">
                    <a:solidFill>
                      <a:srgbClr val="FF66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70678" name="Text Box 2"/>
          <p:cNvSpPr txBox="1">
            <a:spLocks noChangeArrowheads="1"/>
          </p:cNvSpPr>
          <p:nvPr/>
        </p:nvSpPr>
        <p:spPr bwMode="auto">
          <a:xfrm>
            <a:off x="1204420" y="3449675"/>
            <a:ext cx="6629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latin typeface="Times New Roman" pitchFamily="18" charset="0"/>
                <a:ea typeface="黑体" pitchFamily="49" charset="-122"/>
              </a:rPr>
              <a:t>(2)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∵ 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如上右</a:t>
            </a:r>
            <a:r>
              <a:rPr lang="zh-CN" altLang="en-US" sz="2100" b="1" dirty="0" smtClean="0"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1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100" b="1" i="1" dirty="0" smtClean="0">
                <a:latin typeface="+mn-lt"/>
                <a:ea typeface="楷体" pitchFamily="49" charset="-122"/>
              </a:rPr>
              <a:t> </a:t>
            </a:r>
            <a:r>
              <a:rPr lang="en-US" altLang="zh-CN" sz="2100" b="1" i="1" dirty="0">
                <a:latin typeface="+mn-lt"/>
                <a:ea typeface="楷体" pitchFamily="49" charset="-122"/>
              </a:rPr>
              <a:t>DC</a:t>
            </a:r>
            <a:r>
              <a:rPr lang="en-US" altLang="zh-CN" sz="21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楷体" pitchFamily="49" charset="-122"/>
              </a:rPr>
              <a:t>AC</a:t>
            </a:r>
            <a:r>
              <a:rPr lang="zh-CN" altLang="en-US" sz="21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100" b="1" i="1" dirty="0" smtClean="0">
                <a:latin typeface="+mn-lt"/>
                <a:ea typeface="楷体" pitchFamily="49" charset="-122"/>
              </a:rPr>
              <a:t>DB</a:t>
            </a:r>
            <a:r>
              <a:rPr lang="en-US" altLang="zh-CN" sz="21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100" b="1" i="1" dirty="0">
                <a:latin typeface="+mn-lt"/>
                <a:ea typeface="楷体" pitchFamily="49" charset="-122"/>
              </a:rPr>
              <a:t>AB  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（已知）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70679" name="Text Box 3"/>
          <p:cNvSpPr txBox="1">
            <a:spLocks noChangeArrowheads="1"/>
          </p:cNvSpPr>
          <p:nvPr/>
        </p:nvSpPr>
        <p:spPr bwMode="auto">
          <a:xfrm>
            <a:off x="1314450" y="3890963"/>
            <a:ext cx="6686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∴</a:t>
            </a:r>
            <a:r>
              <a:rPr lang="en-US" altLang="zh-CN" sz="21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=</a:t>
            </a:r>
            <a:r>
              <a:rPr lang="en-US" altLang="zh-CN" sz="21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1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100" b="1" u="sng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1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>
                <a:latin typeface="黑体" pitchFamily="49" charset="-122"/>
                <a:ea typeface="黑体" pitchFamily="49" charset="-122"/>
              </a:rPr>
              <a:t>(                                           </a:t>
            </a:r>
            <a:r>
              <a:rPr lang="en-US" altLang="zh-CN" sz="21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100" b="1" dirty="0">
                <a:latin typeface="黑体" pitchFamily="49" charset="-122"/>
                <a:ea typeface="黑体" pitchFamily="49" charset="-122"/>
              </a:rPr>
              <a:t>) </a:t>
            </a:r>
          </a:p>
        </p:txBody>
      </p:sp>
      <p:sp>
        <p:nvSpPr>
          <p:cNvPr id="70680" name="Text Box 4"/>
          <p:cNvSpPr txBox="1">
            <a:spLocks noChangeArrowheads="1"/>
          </p:cNvSpPr>
          <p:nvPr/>
        </p:nvSpPr>
        <p:spPr bwMode="auto">
          <a:xfrm>
            <a:off x="1562415" y="4376739"/>
            <a:ext cx="6096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宋体" pitchFamily="2" charset="-122"/>
              </a:rPr>
              <a:t>在角的平分线上的点到这个角的两边的距离相等</a:t>
            </a:r>
          </a:p>
        </p:txBody>
      </p:sp>
      <p:sp>
        <p:nvSpPr>
          <p:cNvPr id="70681" name="Text Box 6"/>
          <p:cNvSpPr txBox="1">
            <a:spLocks noChangeArrowheads="1"/>
          </p:cNvSpPr>
          <p:nvPr/>
        </p:nvSpPr>
        <p:spPr bwMode="auto">
          <a:xfrm>
            <a:off x="1900238" y="3873500"/>
            <a:ext cx="16097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latin typeface="Times New Roman" pitchFamily="18" charset="0"/>
                <a:ea typeface="黑体" pitchFamily="49" charset="-122"/>
              </a:rPr>
              <a:t>BD      CD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452985" y="4298617"/>
            <a:ext cx="766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grpSp>
        <p:nvGrpSpPr>
          <p:cNvPr id="70683" name="组合 7"/>
          <p:cNvGrpSpPr>
            <a:grpSpLocks/>
          </p:cNvGrpSpPr>
          <p:nvPr/>
        </p:nvGrpSpPr>
        <p:grpSpPr bwMode="auto">
          <a:xfrm>
            <a:off x="5038725" y="1838325"/>
            <a:ext cx="2400300" cy="1744663"/>
            <a:chOff x="4427984" y="1365597"/>
            <a:chExt cx="3733800" cy="2870199"/>
          </a:xfrm>
        </p:grpSpPr>
        <p:grpSp>
          <p:nvGrpSpPr>
            <p:cNvPr id="70684" name="Group 36"/>
            <p:cNvGrpSpPr>
              <a:grpSpLocks/>
            </p:cNvGrpSpPr>
            <p:nvPr/>
          </p:nvGrpSpPr>
          <p:grpSpPr bwMode="auto">
            <a:xfrm>
              <a:off x="4427984" y="1365597"/>
              <a:ext cx="3733800" cy="2870199"/>
              <a:chOff x="2880" y="1261"/>
              <a:chExt cx="2352" cy="1808"/>
            </a:xfrm>
          </p:grpSpPr>
          <p:sp>
            <p:nvSpPr>
              <p:cNvPr id="70685" name="Line 26"/>
              <p:cNvSpPr>
                <a:spLocks noChangeShapeType="1"/>
              </p:cNvSpPr>
              <p:nvPr/>
            </p:nvSpPr>
            <p:spPr bwMode="auto">
              <a:xfrm>
                <a:off x="4416" y="158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70686" name="Line 27"/>
              <p:cNvSpPr>
                <a:spLocks noChangeShapeType="1"/>
              </p:cNvSpPr>
              <p:nvPr/>
            </p:nvSpPr>
            <p:spPr bwMode="auto">
              <a:xfrm flipV="1">
                <a:off x="4464" y="16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grpSp>
            <p:nvGrpSpPr>
              <p:cNvPr id="70687" name="Group 35"/>
              <p:cNvGrpSpPr>
                <a:grpSpLocks/>
              </p:cNvGrpSpPr>
              <p:nvPr/>
            </p:nvGrpSpPr>
            <p:grpSpPr bwMode="auto">
              <a:xfrm>
                <a:off x="2880" y="1261"/>
                <a:ext cx="2352" cy="1808"/>
                <a:chOff x="2880" y="1261"/>
                <a:chExt cx="2352" cy="1808"/>
              </a:xfrm>
            </p:grpSpPr>
            <p:sp>
              <p:nvSpPr>
                <p:cNvPr id="706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120" y="1296"/>
                  <a:ext cx="1872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70689" name="Line 17"/>
                <p:cNvSpPr>
                  <a:spLocks noChangeShapeType="1"/>
                </p:cNvSpPr>
                <p:nvPr/>
              </p:nvSpPr>
              <p:spPr bwMode="auto">
                <a:xfrm>
                  <a:off x="3120" y="2256"/>
                  <a:ext cx="2112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706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20" y="2016"/>
                  <a:ext cx="2064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7069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616" y="2048"/>
                  <a:ext cx="192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7069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1536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70693" name="Line 28"/>
                <p:cNvSpPr>
                  <a:spLocks noChangeShapeType="1"/>
                </p:cNvSpPr>
                <p:nvPr/>
              </p:nvSpPr>
              <p:spPr bwMode="auto">
                <a:xfrm rot="20713265" flipV="1">
                  <a:off x="4496" y="2523"/>
                  <a:ext cx="79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grpSp>
              <p:nvGrpSpPr>
                <p:cNvPr id="70694" name="Group 34"/>
                <p:cNvGrpSpPr>
                  <a:grpSpLocks/>
                </p:cNvGrpSpPr>
                <p:nvPr/>
              </p:nvGrpSpPr>
              <p:grpSpPr bwMode="auto">
                <a:xfrm>
                  <a:off x="2880" y="1261"/>
                  <a:ext cx="2256" cy="1808"/>
                  <a:chOff x="2880" y="1261"/>
                  <a:chExt cx="2256" cy="1808"/>
                </a:xfrm>
              </p:grpSpPr>
              <p:sp>
                <p:nvSpPr>
                  <p:cNvPr id="7069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1261"/>
                    <a:ext cx="288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100" b="1" i="1">
                        <a:latin typeface="Times New Roman" pitchFamily="18" charset="0"/>
                      </a:rPr>
                      <a:t>B</a:t>
                    </a:r>
                    <a:endParaRPr lang="en-US" altLang="zh-CN" sz="2100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69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384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100" b="1" i="1">
                        <a:latin typeface="Times New Roman" pitchFamily="18" charset="0"/>
                      </a:rPr>
                      <a:t>A</a:t>
                    </a:r>
                    <a:endParaRPr lang="en-US" altLang="zh-CN" sz="2100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69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2016"/>
                    <a:ext cx="384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100" b="1" i="1">
                        <a:latin typeface="Times New Roman" pitchFamily="18" charset="0"/>
                      </a:rPr>
                      <a:t>D</a:t>
                    </a:r>
                    <a:endParaRPr lang="en-US" altLang="zh-CN" sz="2100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69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2640"/>
                    <a:ext cx="384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100" b="1" i="1">
                        <a:latin typeface="Times New Roman" pitchFamily="18" charset="0"/>
                      </a:rPr>
                      <a:t>C</a:t>
                    </a:r>
                    <a:endParaRPr lang="en-US" altLang="zh-CN" sz="2100" b="1" i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069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84" y="2016"/>
                    <a:ext cx="612" cy="621"/>
                    <a:chOff x="2844" y="2064"/>
                    <a:chExt cx="612" cy="621"/>
                  </a:xfrm>
                </p:grpSpPr>
                <p:graphicFrame>
                  <p:nvGraphicFramePr>
                    <p:cNvPr id="70700" name="Object 3"/>
                    <p:cNvGraphicFramePr>
                      <a:graphicFrameLocks/>
                    </p:cNvGraphicFramePr>
                    <p:nvPr/>
                  </p:nvGraphicFramePr>
                  <p:xfrm>
                    <a:off x="2844" y="2092"/>
                    <a:ext cx="72" cy="13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835" r:id="rId5" imgW="114848" imgH="216936" progId="">
                            <p:embed/>
                          </p:oleObj>
                        </mc:Choice>
                        <mc:Fallback>
                          <p:oleObj r:id="rId5" imgW="114848" imgH="216936" progId="">
                            <p:embed/>
                            <p:pic>
                              <p:nvPicPr>
                                <p:cNvPr id="0" name="Object 3"/>
                                <p:cNvPicPr>
                                  <a:picLocks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44" y="2092"/>
                                  <a:ext cx="72" cy="13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38100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70701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2064"/>
                      <a:ext cx="288" cy="4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zh-CN" altLang="zh-CN" sz="2100" b="1" i="1">
                        <a:solidFill>
                          <a:srgbClr val="FF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0702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2256"/>
                      <a:ext cx="192" cy="4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zh-CN" altLang="zh-CN" sz="2100" b="1" i="1">
                        <a:solidFill>
                          <a:srgbClr val="FF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70703" name="直接连接符 9"/>
            <p:cNvCxnSpPr>
              <a:cxnSpLocks noChangeShapeType="1"/>
            </p:cNvCxnSpPr>
            <p:nvPr/>
          </p:nvCxnSpPr>
          <p:spPr bwMode="auto">
            <a:xfrm>
              <a:off x="7092281" y="3384892"/>
              <a:ext cx="131291" cy="44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69224" y="1443038"/>
            <a:ext cx="1374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缺少</a:t>
            </a:r>
            <a:r>
              <a:rPr lang="en-US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垂直距离</a:t>
            </a:r>
            <a:r>
              <a:rPr lang="en-US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这一条件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737473" y="3383853"/>
            <a:ext cx="1438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缺少</a:t>
            </a:r>
            <a:r>
              <a:rPr lang="en-US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角平分线</a:t>
            </a:r>
            <a:r>
              <a:rPr lang="en-US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这一条件</a:t>
            </a:r>
          </a:p>
        </p:txBody>
      </p:sp>
      <p:grpSp>
        <p:nvGrpSpPr>
          <p:cNvPr id="55" name="组合 2"/>
          <p:cNvGrpSpPr>
            <a:grpSpLocks/>
          </p:cNvGrpSpPr>
          <p:nvPr/>
        </p:nvGrpSpPr>
        <p:grpSpPr bwMode="auto">
          <a:xfrm>
            <a:off x="-3350" y="-14054"/>
            <a:ext cx="2006600" cy="477837"/>
            <a:chOff x="123" y="40"/>
            <a:chExt cx="3160" cy="752"/>
          </a:xfrm>
        </p:grpSpPr>
        <p:cxnSp>
          <p:nvCxnSpPr>
            <p:cNvPr id="56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58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5"/>
          <p:cNvSpPr>
            <a:spLocks noChangeArrowheads="1"/>
          </p:cNvSpPr>
          <p:nvPr/>
        </p:nvSpPr>
        <p:spPr bwMode="auto">
          <a:xfrm>
            <a:off x="1143000" y="1976438"/>
            <a:ext cx="3095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00"/>
          </a:p>
        </p:txBody>
      </p:sp>
      <p:sp>
        <p:nvSpPr>
          <p:cNvPr id="70752" name="Rectangle 96"/>
          <p:cNvSpPr>
            <a:spLocks noChangeArrowheads="1"/>
          </p:cNvSpPr>
          <p:nvPr/>
        </p:nvSpPr>
        <p:spPr bwMode="auto">
          <a:xfrm>
            <a:off x="755010" y="978150"/>
            <a:ext cx="796115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ct val="170000"/>
              </a:lnSpc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</a:rPr>
              <a:t>1.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如图，在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△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中，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C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的平分线交于点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OD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于点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OE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AC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于点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则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OD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OE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的大小关系是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en-US" altLang="zh-CN" sz="2400" b="1" dirty="0"/>
          </a:p>
          <a:p>
            <a:pPr indent="266700" eaLnBrk="0" hangingPunct="0">
              <a:lnSpc>
                <a:spcPct val="170000"/>
              </a:lnSpc>
            </a:pPr>
            <a:r>
              <a:rPr lang="en-US" altLang="zh-CN" sz="2400" b="1" dirty="0" smtClean="0">
                <a:latin typeface="+mn-lt"/>
              </a:rPr>
              <a:t>A</a:t>
            </a:r>
            <a:r>
              <a:rPr lang="en-US" altLang="zh-CN" sz="2400" b="1" dirty="0" smtClean="0">
                <a:latin typeface="+mn-lt"/>
                <a:ea typeface="MingLiU_HKSCS" pitchFamily="18" charset="-120"/>
              </a:rPr>
              <a:t>. </a:t>
            </a:r>
            <a:r>
              <a:rPr lang="en-US" altLang="zh-CN" sz="2400" b="1" i="1" dirty="0" smtClean="0">
                <a:latin typeface="+mn-lt"/>
              </a:rPr>
              <a:t>OD&gt;OE </a:t>
            </a:r>
            <a:r>
              <a:rPr lang="en-US" altLang="zh-CN" sz="2400" b="1" dirty="0" smtClean="0">
                <a:latin typeface="+mn-lt"/>
              </a:rPr>
              <a:t>                     B</a:t>
            </a:r>
            <a:r>
              <a:rPr lang="zh-CN" altLang="en-US" sz="2400" b="1" dirty="0">
                <a:latin typeface="+mn-lt"/>
              </a:rPr>
              <a:t>．</a:t>
            </a:r>
            <a:r>
              <a:rPr lang="en-US" altLang="zh-CN" sz="2400" b="1" i="1" dirty="0">
                <a:latin typeface="+mn-lt"/>
              </a:rPr>
              <a:t>OD</a:t>
            </a:r>
            <a:r>
              <a:rPr lang="zh-CN" altLang="en-US" sz="2400" b="1" dirty="0">
                <a:latin typeface="+mn-lt"/>
              </a:rPr>
              <a:t>＝</a:t>
            </a:r>
            <a:r>
              <a:rPr lang="en-US" altLang="zh-CN" sz="2400" b="1" i="1" dirty="0">
                <a:latin typeface="+mn-lt"/>
              </a:rPr>
              <a:t>OE</a:t>
            </a:r>
          </a:p>
          <a:p>
            <a:pPr indent="266700" eaLnBrk="0" hangingPunct="0">
              <a:lnSpc>
                <a:spcPct val="170000"/>
              </a:lnSpc>
            </a:pPr>
            <a:r>
              <a:rPr lang="en-US" altLang="zh-CN" sz="2400" b="1" dirty="0" smtClean="0">
                <a:latin typeface="+mn-lt"/>
              </a:rPr>
              <a:t>C</a:t>
            </a:r>
            <a:r>
              <a:rPr lang="en-US" altLang="zh-CN" sz="2400" b="1" dirty="0" smtClean="0">
                <a:latin typeface="+mn-lt"/>
                <a:ea typeface="MingLiU_HKSCS" pitchFamily="18" charset="-120"/>
              </a:rPr>
              <a:t>. </a:t>
            </a:r>
            <a:r>
              <a:rPr lang="en-US" altLang="zh-CN" sz="2400" b="1" i="1" dirty="0" smtClean="0">
                <a:latin typeface="+mn-lt"/>
              </a:rPr>
              <a:t>OD&lt;OE </a:t>
            </a:r>
            <a:r>
              <a:rPr lang="en-US" altLang="zh-CN" sz="2400" b="1" dirty="0" smtClean="0">
                <a:latin typeface="+mn-lt"/>
              </a:rPr>
              <a:t>                     D</a:t>
            </a:r>
            <a:r>
              <a:rPr lang="zh-CN" altLang="en-US" sz="2400" b="1" dirty="0">
                <a:latin typeface="+mn-lt"/>
              </a:rPr>
              <a:t>．不能确定</a:t>
            </a:r>
            <a:endParaRPr lang="zh-CN" alt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70753" name="Rectangle 97"/>
          <p:cNvSpPr>
            <a:spLocks noChangeArrowheads="1"/>
          </p:cNvSpPr>
          <p:nvPr/>
        </p:nvSpPr>
        <p:spPr bwMode="auto">
          <a:xfrm>
            <a:off x="1452563" y="2363144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grpSp>
        <p:nvGrpSpPr>
          <p:cNvPr id="13" name="组合 2"/>
          <p:cNvGrpSpPr>
            <a:grpSpLocks/>
          </p:cNvGrpSpPr>
          <p:nvPr/>
        </p:nvGrpSpPr>
        <p:grpSpPr bwMode="auto">
          <a:xfrm>
            <a:off x="-3350" y="51901"/>
            <a:ext cx="2006600" cy="393961"/>
            <a:chOff x="123" y="157"/>
            <a:chExt cx="3160" cy="620"/>
          </a:xfrm>
        </p:grpSpPr>
        <p:cxnSp>
          <p:nvCxnSpPr>
            <p:cNvPr id="15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57" y="2593976"/>
            <a:ext cx="2142744" cy="1799844"/>
          </a:xfrm>
          <a:prstGeom prst="rect">
            <a:avLst/>
          </a:prstGeom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752509" y="925073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470995" y="-22443"/>
            <a:ext cx="1473200" cy="4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500" b="1" dirty="0">
                <a:latin typeface="+mn-lt"/>
                <a:cs typeface="Yuanti SC"/>
              </a:rPr>
              <a:t>巩固</a:t>
            </a:r>
            <a:r>
              <a:rPr lang="zh-CN" altLang="en-US" sz="2500" b="1" dirty="0" smtClean="0">
                <a:latin typeface="+mn-lt"/>
                <a:cs typeface="Yuanti SC"/>
              </a:rPr>
              <a:t>练习</a:t>
            </a:r>
            <a:endParaRPr lang="zh-CN" altLang="en-US" sz="2500" b="1" dirty="0">
              <a:latin typeface="+mn-lt"/>
              <a:cs typeface="Yuanti SC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30"/>
          <p:cNvSpPr txBox="1">
            <a:spLocks noChangeArrowheads="1"/>
          </p:cNvSpPr>
          <p:nvPr/>
        </p:nvSpPr>
        <p:spPr bwMode="auto">
          <a:xfrm>
            <a:off x="693737" y="1079238"/>
            <a:ext cx="783113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1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已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知：如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图，在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△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中，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AD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是它的角平分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线，且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BD=CD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DE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DF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AC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.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垂足分别为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F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楷体" pitchFamily="49" charset="-122"/>
              </a:rPr>
              <a:t>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证：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EB=FC.</a:t>
            </a:r>
          </a:p>
        </p:txBody>
      </p:sp>
      <p:grpSp>
        <p:nvGrpSpPr>
          <p:cNvPr id="71682" name="组合 53"/>
          <p:cNvGrpSpPr>
            <a:grpSpLocks/>
          </p:cNvGrpSpPr>
          <p:nvPr/>
        </p:nvGrpSpPr>
        <p:grpSpPr bwMode="auto">
          <a:xfrm>
            <a:off x="5743779" y="1887727"/>
            <a:ext cx="2056193" cy="2120900"/>
            <a:chOff x="6012160" y="1844824"/>
            <a:chExt cx="2742592" cy="2826408"/>
          </a:xfrm>
        </p:grpSpPr>
        <p:grpSp>
          <p:nvGrpSpPr>
            <p:cNvPr id="71683" name="组合 46"/>
            <p:cNvGrpSpPr>
              <a:grpSpLocks/>
            </p:cNvGrpSpPr>
            <p:nvPr/>
          </p:nvGrpSpPr>
          <p:grpSpPr bwMode="auto">
            <a:xfrm>
              <a:off x="6386286" y="2249714"/>
              <a:ext cx="1944914" cy="1901372"/>
              <a:chOff x="6386286" y="2249714"/>
              <a:chExt cx="1944914" cy="1901372"/>
            </a:xfrm>
          </p:grpSpPr>
          <p:grpSp>
            <p:nvGrpSpPr>
              <p:cNvPr id="71684" name="组合 43"/>
              <p:cNvGrpSpPr>
                <a:grpSpLocks/>
              </p:cNvGrpSpPr>
              <p:nvPr/>
            </p:nvGrpSpPr>
            <p:grpSpPr bwMode="auto">
              <a:xfrm>
                <a:off x="6386286" y="2249714"/>
                <a:ext cx="1944914" cy="1901372"/>
                <a:chOff x="6386286" y="2249714"/>
                <a:chExt cx="1944914" cy="1901372"/>
              </a:xfrm>
            </p:grpSpPr>
            <p:sp>
              <p:nvSpPr>
                <p:cNvPr id="71685" name="任意多边形 32"/>
                <p:cNvSpPr>
                  <a:spLocks noChangeArrowheads="1"/>
                </p:cNvSpPr>
                <p:nvPr/>
              </p:nvSpPr>
              <p:spPr bwMode="auto">
                <a:xfrm>
                  <a:off x="6386286" y="2249714"/>
                  <a:ext cx="1944914" cy="1901372"/>
                </a:xfrm>
                <a:custGeom>
                  <a:avLst/>
                  <a:gdLst>
                    <a:gd name="T0" fmla="*/ 972457 w 1944914"/>
                    <a:gd name="T1" fmla="*/ 0 h 1901372"/>
                    <a:gd name="T2" fmla="*/ 0 w 1944914"/>
                    <a:gd name="T3" fmla="*/ 1901372 h 1901372"/>
                    <a:gd name="T4" fmla="*/ 1944914 w 1944914"/>
                    <a:gd name="T5" fmla="*/ 1901372 h 1901372"/>
                    <a:gd name="T6" fmla="*/ 972457 w 1944914"/>
                    <a:gd name="T7" fmla="*/ 0 h 1901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44914" h="1901372">
                      <a:moveTo>
                        <a:pt x="972457" y="0"/>
                      </a:moveTo>
                      <a:lnTo>
                        <a:pt x="0" y="1901372"/>
                      </a:lnTo>
                      <a:lnTo>
                        <a:pt x="1944914" y="1901372"/>
                      </a:lnTo>
                      <a:lnTo>
                        <a:pt x="972457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cxnSp>
              <p:nvCxnSpPr>
                <p:cNvPr id="71686" name="直接连接符 34"/>
                <p:cNvCxnSpPr>
                  <a:cxnSpLocks noChangeShapeType="1"/>
                  <a:stCxn id="71685" idx="0"/>
                </p:cNvCxnSpPr>
                <p:nvPr/>
              </p:nvCxnSpPr>
              <p:spPr bwMode="auto">
                <a:xfrm flipH="1">
                  <a:off x="7308304" y="2249714"/>
                  <a:ext cx="50439" cy="189936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687" name="直接连接符 37"/>
                <p:cNvCxnSpPr>
                  <a:cxnSpLocks noChangeShapeType="1"/>
                  <a:stCxn id="71685" idx="0"/>
                </p:cNvCxnSpPr>
                <p:nvPr/>
              </p:nvCxnSpPr>
              <p:spPr bwMode="auto">
                <a:xfrm flipV="1">
                  <a:off x="7308304" y="3717032"/>
                  <a:ext cx="792088" cy="432048"/>
                </a:xfrm>
                <a:prstGeom prst="line">
                  <a:avLst/>
                </a:prstGeom>
                <a:noFill/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688" name="直接连接符 41"/>
                <p:cNvCxnSpPr>
                  <a:cxnSpLocks noChangeShapeType="1"/>
                  <a:stCxn id="71685" idx="0"/>
                </p:cNvCxnSpPr>
                <p:nvPr/>
              </p:nvCxnSpPr>
              <p:spPr bwMode="auto">
                <a:xfrm flipH="1" flipV="1">
                  <a:off x="6588224" y="3789040"/>
                  <a:ext cx="720080" cy="360040"/>
                </a:xfrm>
                <a:prstGeom prst="line">
                  <a:avLst/>
                </a:prstGeom>
                <a:noFill/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1689" name="矩形 44"/>
              <p:cNvSpPr>
                <a:spLocks noChangeArrowheads="1"/>
              </p:cNvSpPr>
              <p:nvPr/>
            </p:nvSpPr>
            <p:spPr bwMode="auto">
              <a:xfrm rot="6914812">
                <a:off x="6561296" y="3788738"/>
                <a:ext cx="144687" cy="191178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 i="1">
                  <a:latin typeface="+mn-lt"/>
                </a:endParaRPr>
              </a:p>
            </p:txBody>
          </p:sp>
          <p:sp>
            <p:nvSpPr>
              <p:cNvPr id="71690" name="矩形 45"/>
              <p:cNvSpPr>
                <a:spLocks noChangeArrowheads="1"/>
              </p:cNvSpPr>
              <p:nvPr/>
            </p:nvSpPr>
            <p:spPr bwMode="auto">
              <a:xfrm rot="9108018">
                <a:off x="7967877" y="3749951"/>
                <a:ext cx="177051" cy="150185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 i="1">
                  <a:latin typeface="+mn-lt"/>
                </a:endParaRPr>
              </a:p>
            </p:txBody>
          </p:sp>
        </p:grpSp>
        <p:sp>
          <p:nvSpPr>
            <p:cNvPr id="71691" name="TextBox 47"/>
            <p:cNvSpPr txBox="1">
              <a:spLocks noChangeArrowheads="1"/>
            </p:cNvSpPr>
            <p:nvPr/>
          </p:nvSpPr>
          <p:spPr bwMode="auto">
            <a:xfrm>
              <a:off x="7236296" y="1844824"/>
              <a:ext cx="485780" cy="55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>
                  <a:latin typeface="+mn-lt"/>
                </a:rPr>
                <a:t>A</a:t>
              </a:r>
              <a:endParaRPr lang="en-US" altLang="zh-CN" sz="2100" b="1" i="1">
                <a:latin typeface="+mn-lt"/>
                <a:cs typeface="Times New Roman" pitchFamily="18" charset="0"/>
              </a:endParaRPr>
            </a:p>
          </p:txBody>
        </p:sp>
        <p:sp>
          <p:nvSpPr>
            <p:cNvPr id="71692" name="TextBox 48"/>
            <p:cNvSpPr txBox="1">
              <a:spLocks noChangeArrowheads="1"/>
            </p:cNvSpPr>
            <p:nvPr/>
          </p:nvSpPr>
          <p:spPr bwMode="auto">
            <a:xfrm>
              <a:off x="6012160" y="3975447"/>
              <a:ext cx="485780" cy="55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>
                  <a:latin typeface="+mn-lt"/>
                </a:rPr>
                <a:t>B</a:t>
              </a:r>
              <a:endParaRPr lang="en-US" altLang="zh-CN" sz="2100" b="1" i="1">
                <a:latin typeface="+mn-lt"/>
                <a:cs typeface="Times New Roman" pitchFamily="18" charset="0"/>
              </a:endParaRPr>
            </a:p>
          </p:txBody>
        </p:sp>
        <p:sp>
          <p:nvSpPr>
            <p:cNvPr id="71693" name="TextBox 49"/>
            <p:cNvSpPr txBox="1">
              <a:spLocks noChangeArrowheads="1"/>
            </p:cNvSpPr>
            <p:nvPr/>
          </p:nvSpPr>
          <p:spPr bwMode="auto">
            <a:xfrm>
              <a:off x="8268972" y="3975447"/>
              <a:ext cx="485780" cy="55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 dirty="0">
                  <a:latin typeface="+mn-lt"/>
                </a:rPr>
                <a:t>C</a:t>
              </a:r>
              <a:endParaRPr lang="en-US" altLang="zh-CN" sz="2100" b="1" i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1694" name="TextBox 50"/>
            <p:cNvSpPr txBox="1">
              <a:spLocks noChangeArrowheads="1"/>
            </p:cNvSpPr>
            <p:nvPr/>
          </p:nvSpPr>
          <p:spPr bwMode="auto">
            <a:xfrm>
              <a:off x="7116844" y="4119463"/>
              <a:ext cx="500517" cy="55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 dirty="0">
                  <a:latin typeface="+mn-lt"/>
                </a:rPr>
                <a:t>D</a:t>
              </a:r>
              <a:endParaRPr lang="en-US" altLang="zh-CN" sz="2100" b="1" i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1695" name="TextBox 51"/>
            <p:cNvSpPr txBox="1">
              <a:spLocks noChangeArrowheads="1"/>
            </p:cNvSpPr>
            <p:nvPr/>
          </p:nvSpPr>
          <p:spPr bwMode="auto">
            <a:xfrm>
              <a:off x="6156177" y="3543399"/>
              <a:ext cx="485780" cy="55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>
                  <a:latin typeface="+mn-lt"/>
                </a:rPr>
                <a:t>E</a:t>
              </a:r>
              <a:endParaRPr lang="en-US" altLang="zh-CN" sz="2100" b="1" i="1">
                <a:latin typeface="+mn-lt"/>
                <a:cs typeface="Times New Roman" pitchFamily="18" charset="0"/>
              </a:endParaRPr>
            </a:p>
          </p:txBody>
        </p:sp>
        <p:sp>
          <p:nvSpPr>
            <p:cNvPr id="71696" name="TextBox 52"/>
            <p:cNvSpPr txBox="1">
              <a:spLocks noChangeArrowheads="1"/>
            </p:cNvSpPr>
            <p:nvPr/>
          </p:nvSpPr>
          <p:spPr bwMode="auto">
            <a:xfrm>
              <a:off x="8124955" y="3501008"/>
              <a:ext cx="485780" cy="55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>
                  <a:latin typeface="+mn-lt"/>
                </a:rPr>
                <a:t>F</a:t>
              </a:r>
              <a:endParaRPr lang="en-US" altLang="zh-CN" sz="2100" b="1" i="1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85019" y="2511459"/>
            <a:ext cx="4933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0030101010101" pitchFamily="2" charset="-122"/>
              </a:rPr>
              <a:t>证明： 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∵</a:t>
            </a:r>
            <a:r>
              <a:rPr lang="en-US" altLang="zh-CN" sz="2100" b="1" i="1" dirty="0">
                <a:latin typeface="+mn-lt"/>
                <a:ea typeface="仿宋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是</a:t>
            </a:r>
            <a:r>
              <a:rPr lang="zh-CN" altLang="en-US" sz="2100" b="1" dirty="0">
                <a:latin typeface="+mn-lt"/>
                <a:ea typeface="仿宋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100" b="1" i="1" dirty="0">
                <a:latin typeface="+mn-lt"/>
                <a:ea typeface="仿宋" pitchFamily="49" charset="-122"/>
                <a:cs typeface="Times New Roman" panose="02020603050405020304" pitchFamily="18" charset="0"/>
              </a:rPr>
              <a:t>BAC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的角平分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线，</a:t>
            </a:r>
            <a:r>
              <a:rPr lang="en-US" altLang="zh-CN" sz="2100" b="1" i="1" dirty="0" smtClean="0">
                <a:latin typeface="+mn-lt"/>
                <a:ea typeface="仿宋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i="1" dirty="0">
                <a:latin typeface="+mn-lt"/>
                <a:ea typeface="仿宋" pitchFamily="49" charset="-122"/>
                <a:cs typeface="Times New Roman" panose="02020603050405020304" pitchFamily="18" charset="0"/>
              </a:rPr>
              <a:t>DE</a:t>
            </a:r>
            <a:r>
              <a:rPr lang="en-US" altLang="zh-CN" sz="2100" b="1" dirty="0">
                <a:latin typeface="+mn-lt"/>
                <a:ea typeface="仿宋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100" b="1" i="1" dirty="0" smtClean="0">
                <a:latin typeface="+mn-lt"/>
                <a:ea typeface="仿宋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100" b="1" i="1" dirty="0" smtClean="0">
                <a:latin typeface="+mn-lt"/>
                <a:ea typeface="仿宋" pitchFamily="49" charset="-122"/>
                <a:cs typeface="Times New Roman" panose="02020603050405020304" pitchFamily="18" charset="0"/>
              </a:rPr>
              <a:t>DF</a:t>
            </a:r>
            <a:r>
              <a:rPr lang="en-US" altLang="zh-CN" sz="2100" b="1" dirty="0">
                <a:latin typeface="+mn-lt"/>
                <a:ea typeface="仿宋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100" b="1" i="1" dirty="0" smtClean="0">
                <a:latin typeface="+mn-lt"/>
                <a:ea typeface="仿宋" pitchFamily="49" charset="-122"/>
                <a:cs typeface="Times New Roman" panose="02020603050405020304" pitchFamily="18" charset="0"/>
              </a:rPr>
              <a:t>AC</a:t>
            </a:r>
            <a:r>
              <a:rPr lang="zh-CN" altLang="en-US" sz="2100" b="1" dirty="0" smtClean="0">
                <a:latin typeface="+mn-lt"/>
                <a:ea typeface="仿宋" pitchFamily="49" charset="-122"/>
                <a:cs typeface="Times New Roman" panose="02020603050405020304" pitchFamily="18" charset="0"/>
              </a:rPr>
              <a:t>，</a:t>
            </a:r>
            <a:endParaRPr lang="zh-CN" altLang="en-US" sz="2100" b="1" dirty="0">
              <a:latin typeface="+mn-lt"/>
              <a:ea typeface="仿宋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87475" y="3346809"/>
            <a:ext cx="4431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+mn-lt"/>
                <a:ea typeface="黑体" pitchFamily="49" charset="-122"/>
              </a:rPr>
              <a:t>∴</a:t>
            </a:r>
            <a:r>
              <a:rPr lang="zh-CN" altLang="en-US" sz="2100" b="1" i="1" dirty="0">
                <a:latin typeface="+mn-lt"/>
                <a:ea typeface="黑体" pitchFamily="49" charset="-122"/>
              </a:rPr>
              <a:t> 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DE=DF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100" b="1" i="1" dirty="0" smtClean="0">
                <a:latin typeface="+mn-lt"/>
                <a:ea typeface="黑体" pitchFamily="49" charset="-122"/>
              </a:rPr>
              <a:t> 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DEB=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∠</a:t>
            </a:r>
            <a:r>
              <a:rPr lang="en-US" altLang="zh-CN" sz="2100" b="1" i="1" dirty="0">
                <a:latin typeface="+mn-lt"/>
                <a:ea typeface="黑体" pitchFamily="49" charset="-122"/>
              </a:rPr>
              <a:t>DFC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=90 °.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11287" y="3711722"/>
            <a:ext cx="36134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+mn-lt"/>
                <a:ea typeface="仿宋" pitchFamily="49" charset="-122"/>
              </a:rPr>
              <a:t>在</a:t>
            </a:r>
            <a:r>
              <a:rPr lang="en-US" altLang="zh-CN" sz="2100" b="1" dirty="0" err="1">
                <a:latin typeface="+mn-lt"/>
                <a:ea typeface="黑体" pitchFamily="49" charset="-122"/>
              </a:rPr>
              <a:t>Rt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BDE 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和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100" b="1" dirty="0" err="1">
                <a:latin typeface="+mn-lt"/>
                <a:ea typeface="黑体" pitchFamily="49" charset="-122"/>
              </a:rPr>
              <a:t>Rt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CDF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中，</a:t>
            </a:r>
            <a:endParaRPr lang="zh-CN" altLang="en-US" sz="2100" b="1" dirty="0">
              <a:latin typeface="+mn-lt"/>
              <a:ea typeface="仿宋" pitchFamily="49" charset="-122"/>
            </a:endParaRPr>
          </a:p>
        </p:txBody>
      </p:sp>
      <p:grpSp>
        <p:nvGrpSpPr>
          <p:cNvPr id="5" name="组合 24"/>
          <p:cNvGrpSpPr>
            <a:grpSpLocks/>
          </p:cNvGrpSpPr>
          <p:nvPr/>
        </p:nvGrpSpPr>
        <p:grpSpPr bwMode="auto">
          <a:xfrm>
            <a:off x="1616869" y="4127221"/>
            <a:ext cx="1492657" cy="920710"/>
            <a:chOff x="899592" y="2664726"/>
            <a:chExt cx="1991201" cy="1229038"/>
          </a:xfrm>
        </p:grpSpPr>
        <p:sp>
          <p:nvSpPr>
            <p:cNvPr id="71701" name="左大括号 19"/>
            <p:cNvSpPr>
              <a:spLocks/>
            </p:cNvSpPr>
            <p:nvPr/>
          </p:nvSpPr>
          <p:spPr bwMode="auto">
            <a:xfrm>
              <a:off x="899592" y="2780928"/>
              <a:ext cx="72008" cy="936104"/>
            </a:xfrm>
            <a:prstGeom prst="leftBrace">
              <a:avLst>
                <a:gd name="adj1" fmla="val 8125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500" b="1">
                <a:latin typeface="+mn-lt"/>
              </a:endParaRPr>
            </a:p>
          </p:txBody>
        </p:sp>
        <p:sp>
          <p:nvSpPr>
            <p:cNvPr id="71702" name="TextBox 20"/>
            <p:cNvSpPr txBox="1">
              <a:spLocks noChangeArrowheads="1"/>
            </p:cNvSpPr>
            <p:nvPr/>
          </p:nvSpPr>
          <p:spPr bwMode="auto">
            <a:xfrm>
              <a:off x="1062032" y="2664726"/>
              <a:ext cx="1792216" cy="55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 dirty="0" smtClean="0">
                  <a:solidFill>
                    <a:srgbClr val="FF0000"/>
                  </a:solidFill>
                  <a:latin typeface="+mn-lt"/>
                </a:rPr>
                <a:t>DE=DF</a:t>
              </a:r>
              <a:r>
                <a:rPr lang="zh-CN" altLang="en-US" sz="2100" b="1" dirty="0" smtClean="0">
                  <a:solidFill>
                    <a:srgbClr val="FF0000"/>
                  </a:solidFill>
                  <a:latin typeface="+mn-lt"/>
                </a:rPr>
                <a:t>，</a:t>
              </a:r>
              <a:endParaRPr lang="zh-CN" altLang="en-US" sz="2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1703" name="TextBox 21"/>
            <p:cNvSpPr txBox="1">
              <a:spLocks noChangeArrowheads="1"/>
            </p:cNvSpPr>
            <p:nvPr/>
          </p:nvSpPr>
          <p:spPr bwMode="auto">
            <a:xfrm>
              <a:off x="1062032" y="3339124"/>
              <a:ext cx="1828761" cy="55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b="1" i="1" dirty="0" smtClean="0">
                  <a:solidFill>
                    <a:srgbClr val="FF0000"/>
                  </a:solidFill>
                  <a:latin typeface="+mn-lt"/>
                </a:rPr>
                <a:t>BD=C</a:t>
              </a:r>
              <a:r>
                <a:rPr lang="en-US" altLang="zh-CN" sz="2100" b="1" i="1" dirty="0" smtClean="0">
                  <a:solidFill>
                    <a:srgbClr val="FF0000"/>
                  </a:solidFill>
                  <a:latin typeface="+mn-lt"/>
                  <a:sym typeface="Arial" pitchFamily="34" charset="0"/>
                </a:rPr>
                <a:t>D</a:t>
              </a:r>
              <a:r>
                <a:rPr lang="zh-CN" altLang="en-US" sz="2100" b="1" dirty="0" smtClean="0">
                  <a:solidFill>
                    <a:srgbClr val="FF0000"/>
                  </a:solidFill>
                  <a:latin typeface="+mn-lt"/>
                </a:rPr>
                <a:t>，</a:t>
              </a:r>
              <a:endParaRPr lang="zh-CN" altLang="en-US" sz="21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202189" y="4192163"/>
            <a:ext cx="37657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  <a:ea typeface="黑体" pitchFamily="49" charset="-122"/>
              </a:rPr>
              <a:t>∴ </a:t>
            </a:r>
            <a:r>
              <a:rPr lang="en-US" altLang="zh-CN" sz="2100" b="1" dirty="0" err="1">
                <a:latin typeface="+mn-lt"/>
                <a:ea typeface="黑体" pitchFamily="49" charset="-122"/>
              </a:rPr>
              <a:t>Rt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BDE 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≌ </a:t>
            </a:r>
            <a:r>
              <a:rPr lang="en-US" altLang="zh-CN" sz="2100" b="1" dirty="0" err="1">
                <a:latin typeface="+mn-lt"/>
                <a:ea typeface="黑体" pitchFamily="49" charset="-122"/>
              </a:rPr>
              <a:t>Rt</a:t>
            </a:r>
            <a:r>
              <a:rPr lang="zh-CN" altLang="en-US" sz="2100" b="1" dirty="0">
                <a:latin typeface="+mn-lt"/>
                <a:ea typeface="黑体" pitchFamily="49" charset="-122"/>
              </a:rPr>
              <a:t>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CDF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(</a:t>
            </a:r>
            <a:r>
              <a:rPr lang="en-US" altLang="zh-CN" sz="2100" b="1" dirty="0">
                <a:latin typeface="+mn-lt"/>
                <a:ea typeface="黑体" pitchFamily="49" charset="-122"/>
              </a:rPr>
              <a:t>HL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).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218032" y="4622061"/>
            <a:ext cx="14622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∴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 EB=FC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.</a:t>
            </a:r>
          </a:p>
        </p:txBody>
      </p:sp>
      <p:sp>
        <p:nvSpPr>
          <p:cNvPr id="71718" name="文本框 2"/>
          <p:cNvSpPr txBox="1">
            <a:spLocks noChangeArrowheads="1"/>
          </p:cNvSpPr>
          <p:nvPr/>
        </p:nvSpPr>
        <p:spPr bwMode="auto">
          <a:xfrm>
            <a:off x="2438807" y="574569"/>
            <a:ext cx="4606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+mn-lt"/>
                <a:ea typeface="黑体" pitchFamily="49" charset="-122"/>
              </a:rPr>
              <a:t> 角</a:t>
            </a:r>
            <a:r>
              <a:rPr lang="zh-CN" altLang="en-US" sz="2400" b="1" dirty="0">
                <a:latin typeface="+mn-lt"/>
                <a:ea typeface="黑体" pitchFamily="49" charset="-122"/>
              </a:rPr>
              <a:t>平分线的性质的应</a:t>
            </a:r>
            <a:r>
              <a:rPr lang="zh-CN" altLang="en-US" sz="2400" b="1" dirty="0" smtClean="0">
                <a:latin typeface="+mn-lt"/>
                <a:ea typeface="黑体" pitchFamily="49" charset="-122"/>
              </a:rPr>
              <a:t>用</a:t>
            </a:r>
            <a:endParaRPr lang="zh-CN" altLang="en-US" sz="2400" b="1" dirty="0">
              <a:latin typeface="+mn-lt"/>
              <a:ea typeface="黑体" pitchFamily="49" charset="-122"/>
            </a:endParaRPr>
          </a:p>
        </p:txBody>
      </p:sp>
      <p:grpSp>
        <p:nvGrpSpPr>
          <p:cNvPr id="40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41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43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6"/>
          <p:cNvGrpSpPr>
            <a:grpSpLocks/>
          </p:cNvGrpSpPr>
          <p:nvPr/>
        </p:nvGrpSpPr>
        <p:grpSpPr bwMode="auto">
          <a:xfrm>
            <a:off x="648867" y="539437"/>
            <a:ext cx="2274656" cy="492440"/>
            <a:chOff x="402069" y="545931"/>
            <a:chExt cx="2273908" cy="492762"/>
          </a:xfrm>
        </p:grpSpPr>
        <p:grpSp>
          <p:nvGrpSpPr>
            <p:cNvPr id="45" name="组合 5"/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7550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167733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srgbClr val="996600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6" name="文本框 11"/>
            <p:cNvSpPr txBox="1">
              <a:spLocks noChangeArrowheads="1"/>
            </p:cNvSpPr>
            <p:nvPr/>
          </p:nvSpPr>
          <p:spPr bwMode="auto">
            <a:xfrm>
              <a:off x="402069" y="545931"/>
              <a:ext cx="2273908" cy="49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素养考点  </a:t>
              </a:r>
              <a:r>
                <a:rPr lang="en-US" altLang="zh-CN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1</a:t>
              </a:r>
              <a:endParaRPr lang="zh-CN" altLang="en-US" sz="2600" b="1" kern="0" dirty="0" smtClean="0">
                <a:solidFill>
                  <a:prstClr val="white"/>
                </a:solidFill>
                <a:latin typeface="Times New Roman"/>
                <a:ea typeface="宋体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495300" y="436787"/>
            <a:ext cx="841380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>
              <a:lnSpc>
                <a:spcPct val="140000"/>
              </a:lnSpc>
            </a:pPr>
            <a:r>
              <a:rPr lang="zh-CN" altLang="en-US" sz="2400" b="1" dirty="0" smtClean="0">
                <a:latin typeface="+mn-lt"/>
                <a:ea typeface="楷体" pitchFamily="49" charset="-122"/>
              </a:rPr>
              <a:t>    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</a:rPr>
              <a:t>2.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如图，已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知：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OD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平分∠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AOB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，在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OA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OB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边上取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OA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＝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PM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BD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PN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AD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足分别为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M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N.</a:t>
            </a:r>
          </a:p>
          <a:p>
            <a:pPr indent="266700">
              <a:lnSpc>
                <a:spcPct val="140000"/>
              </a:lnSpc>
            </a:pPr>
            <a:r>
              <a:rPr lang="en-US" altLang="zh-CN" sz="2400" b="1" i="1" dirty="0">
                <a:latin typeface="+mn-lt"/>
                <a:ea typeface="楷体" pitchFamily="49" charset="-122"/>
              </a:rPr>
              <a:t> 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      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证：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PM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＝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PN.</a:t>
            </a:r>
          </a:p>
          <a:p>
            <a:pPr indent="266700" eaLnBrk="0" hangingPunct="0">
              <a:lnSpc>
                <a:spcPct val="140000"/>
              </a:lnSpc>
            </a:pPr>
            <a:endParaRPr lang="en-US" altLang="zh-CN" sz="2000" b="1" dirty="0">
              <a:latin typeface="+mn-lt"/>
            </a:endParaRP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3565321" y="2010778"/>
            <a:ext cx="54192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证明：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∵</a:t>
            </a:r>
            <a:r>
              <a:rPr lang="en-US" altLang="zh-CN" sz="2400" b="1" i="1" dirty="0">
                <a:latin typeface="+mn-lt"/>
                <a:ea typeface="仿宋" pitchFamily="49" charset="-122"/>
              </a:rPr>
              <a:t>OD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平分∠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AOB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，∠</a:t>
            </a:r>
            <a:r>
              <a:rPr lang="en-US" altLang="zh-CN" sz="2400" b="1" dirty="0">
                <a:latin typeface="+mn-lt"/>
                <a:ea typeface="仿宋" pitchFamily="49" charset="-122"/>
              </a:rPr>
              <a:t>1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＝∠</a:t>
            </a:r>
            <a:r>
              <a:rPr lang="en-US" altLang="zh-CN" sz="2400" b="1" dirty="0" smtClean="0">
                <a:latin typeface="+mn-lt"/>
                <a:ea typeface="仿宋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</a:t>
            </a:r>
            <a:endParaRPr lang="en-US" altLang="zh-CN" sz="2400" b="1" dirty="0" smtClean="0">
              <a:latin typeface="+mn-lt"/>
              <a:ea typeface="仿宋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+mn-lt"/>
                <a:ea typeface="仿宋" pitchFamily="49" charset="-122"/>
              </a:rPr>
              <a:t>又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∵</a:t>
            </a:r>
            <a:r>
              <a:rPr lang="en-US" altLang="zh-CN" sz="2400" b="1" i="1" dirty="0">
                <a:latin typeface="+mn-lt"/>
                <a:ea typeface="仿宋" pitchFamily="49" charset="-122"/>
              </a:rPr>
              <a:t>OA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＝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OB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OD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＝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OD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</a:t>
            </a:r>
            <a:endParaRPr lang="en-US" altLang="zh-CN" sz="2400" b="1" dirty="0" smtClean="0">
              <a:latin typeface="+mn-lt"/>
              <a:ea typeface="仿宋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∴△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AOD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≌△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BOD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＝∠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+mn-lt"/>
              <a:ea typeface="仿宋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+mn-lt"/>
                <a:ea typeface="仿宋" pitchFamily="49" charset="-122"/>
              </a:rPr>
              <a:t>又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∵</a:t>
            </a:r>
            <a:r>
              <a:rPr lang="en-US" altLang="zh-CN" sz="2400" b="1" i="1" dirty="0">
                <a:latin typeface="+mn-lt"/>
                <a:ea typeface="仿宋" pitchFamily="49" charset="-122"/>
              </a:rPr>
              <a:t>PM</a:t>
            </a:r>
            <a:r>
              <a:rPr lang="en-US" altLang="zh-CN" sz="24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DB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PN</a:t>
            </a:r>
            <a:r>
              <a:rPr lang="en-US" altLang="zh-CN" sz="24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仿宋" pitchFamily="49" charset="-122"/>
              </a:rPr>
              <a:t>DA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</a:t>
            </a:r>
            <a:endParaRPr lang="en-US" altLang="zh-CN" sz="2400" b="1" dirty="0" smtClean="0">
              <a:latin typeface="+mn-lt"/>
              <a:ea typeface="仿宋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+mn-lt"/>
                <a:ea typeface="仿宋" pitchFamily="49" charset="-122"/>
              </a:rPr>
              <a:t>∴</a:t>
            </a:r>
            <a:r>
              <a:rPr lang="en-US" altLang="zh-CN" sz="2400" b="1" i="1" dirty="0">
                <a:latin typeface="+mn-lt"/>
                <a:ea typeface="仿宋" pitchFamily="49" charset="-122"/>
              </a:rPr>
              <a:t>PM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＝</a:t>
            </a:r>
            <a:r>
              <a:rPr lang="en-US" altLang="zh-CN" sz="2400" b="1" i="1" dirty="0">
                <a:latin typeface="+mn-lt"/>
                <a:ea typeface="仿宋" pitchFamily="49" charset="-122"/>
              </a:rPr>
              <a:t>PN</a:t>
            </a:r>
            <a:r>
              <a:rPr lang="en-US" altLang="zh-CN" sz="2400" b="1" dirty="0">
                <a:latin typeface="+mn-lt"/>
                <a:ea typeface="仿宋" pitchFamily="49" charset="-122"/>
              </a:rPr>
              <a:t>(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角平分线上的点到角两边的距离相等</a:t>
            </a:r>
            <a:r>
              <a:rPr lang="en-US" altLang="zh-CN" sz="2400" b="1" dirty="0">
                <a:latin typeface="+mn-lt"/>
                <a:ea typeface="仿宋" pitchFamily="49" charset="-122"/>
              </a:rPr>
              <a:t>)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．</a:t>
            </a:r>
            <a:endParaRPr lang="zh-CN" altLang="en-US" sz="2400" b="1" dirty="0">
              <a:latin typeface="+mn-lt"/>
              <a:ea typeface="仿宋" pitchFamily="49" charset="-122"/>
              <a:cs typeface="Times New Roman" pitchFamily="18" charset="0"/>
            </a:endParaRPr>
          </a:p>
        </p:txBody>
      </p:sp>
      <p:grpSp>
        <p:nvGrpSpPr>
          <p:cNvPr id="9" name="组合 2"/>
          <p:cNvGrpSpPr>
            <a:grpSpLocks/>
          </p:cNvGrpSpPr>
          <p:nvPr/>
        </p:nvGrpSpPr>
        <p:grpSpPr bwMode="auto">
          <a:xfrm>
            <a:off x="-3350" y="-22443"/>
            <a:ext cx="2006600" cy="477202"/>
            <a:chOff x="123" y="40"/>
            <a:chExt cx="3160" cy="751"/>
          </a:xfrm>
        </p:grpSpPr>
        <p:cxnSp>
          <p:nvCxnSpPr>
            <p:cNvPr id="10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</a:t>
              </a:r>
              <a:r>
                <a:rPr lang="zh-CN" altLang="en-US" sz="2500" b="1" dirty="0" smtClean="0">
                  <a:latin typeface="+mn-lt"/>
                  <a:cs typeface="Yuanti SC"/>
                </a:rPr>
                <a:t>练习</a:t>
              </a:r>
              <a:endParaRPr lang="zh-CN" altLang="en-US" sz="2500" b="1" dirty="0">
                <a:latin typeface="+mn-lt"/>
                <a:cs typeface="Yuanti SC"/>
              </a:endParaRPr>
            </a:p>
          </p:txBody>
        </p:sp>
        <p:sp>
          <p:nvSpPr>
            <p:cNvPr id="13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0" y="2261383"/>
            <a:ext cx="2372310" cy="2611717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420317" y="488086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699126" y="1358155"/>
            <a:ext cx="8362950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627" tIns="35242" rIns="67627" bIns="3524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ea typeface="楷体" pitchFamily="49" charset="-122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ea typeface="楷体" pitchFamily="49" charset="-122"/>
              </a:rPr>
              <a:t> </a:t>
            </a:r>
            <a:r>
              <a:rPr lang="zh-CN" altLang="en-US" b="1" dirty="0" smtClean="0">
                <a:ea typeface="楷体" pitchFamily="49" charset="-122"/>
              </a:rPr>
              <a:t>如图，</a:t>
            </a:r>
            <a:r>
              <a:rPr lang="zh-CN" altLang="zh-CN" b="1" i="1" dirty="0" smtClean="0">
                <a:ea typeface="楷体" pitchFamily="49" charset="-122"/>
              </a:rPr>
              <a:t>AM</a:t>
            </a:r>
            <a:r>
              <a:rPr lang="zh-CN" altLang="en-US" b="1" dirty="0">
                <a:ea typeface="楷体" pitchFamily="49" charset="-122"/>
              </a:rPr>
              <a:t>是</a:t>
            </a:r>
            <a:r>
              <a:rPr lang="en-US" altLang="zh-CN" b="1" dirty="0">
                <a:ea typeface="楷体" pitchFamily="49" charset="-122"/>
              </a:rPr>
              <a:t>∠</a:t>
            </a:r>
            <a:r>
              <a:rPr lang="zh-CN" altLang="zh-CN" b="1" i="1" dirty="0">
                <a:ea typeface="楷体" pitchFamily="49" charset="-122"/>
              </a:rPr>
              <a:t>BAC</a:t>
            </a:r>
            <a:r>
              <a:rPr lang="zh-CN" altLang="en-US" b="1" dirty="0">
                <a:ea typeface="楷体" pitchFamily="49" charset="-122"/>
              </a:rPr>
              <a:t>的平分</a:t>
            </a:r>
            <a:r>
              <a:rPr lang="zh-CN" altLang="en-US" b="1" dirty="0" smtClean="0">
                <a:ea typeface="楷体" pitchFamily="49" charset="-122"/>
              </a:rPr>
              <a:t>线，点</a:t>
            </a:r>
            <a:r>
              <a:rPr lang="zh-CN" altLang="zh-CN" b="1" i="1" dirty="0">
                <a:ea typeface="楷体" pitchFamily="49" charset="-122"/>
              </a:rPr>
              <a:t>P</a:t>
            </a:r>
            <a:r>
              <a:rPr lang="zh-CN" altLang="en-US" b="1" dirty="0">
                <a:ea typeface="楷体" pitchFamily="49" charset="-122"/>
              </a:rPr>
              <a:t>在</a:t>
            </a:r>
            <a:r>
              <a:rPr lang="zh-CN" altLang="zh-CN" b="1" i="1" dirty="0">
                <a:ea typeface="楷体" pitchFamily="49" charset="-122"/>
              </a:rPr>
              <a:t>AM</a:t>
            </a:r>
            <a:r>
              <a:rPr lang="zh-CN" altLang="en-US" b="1" dirty="0" smtClean="0">
                <a:ea typeface="楷体" pitchFamily="49" charset="-122"/>
              </a:rPr>
              <a:t>上，</a:t>
            </a:r>
            <a:r>
              <a:rPr lang="zh-CN" altLang="zh-CN" b="1" i="1" dirty="0" smtClean="0">
                <a:ea typeface="楷体" pitchFamily="49" charset="-122"/>
              </a:rPr>
              <a:t>PD</a:t>
            </a:r>
            <a:r>
              <a:rPr lang="zh-CN" altLang="zh-CN" b="1" dirty="0">
                <a:ea typeface="楷体" pitchFamily="49" charset="-122"/>
              </a:rPr>
              <a:t>⊥</a:t>
            </a:r>
            <a:r>
              <a:rPr lang="zh-CN" altLang="zh-CN" b="1" i="1" dirty="0" smtClean="0">
                <a:ea typeface="楷体" pitchFamily="49" charset="-122"/>
              </a:rPr>
              <a:t>AB</a:t>
            </a:r>
            <a:r>
              <a:rPr lang="zh-CN" altLang="en-US" b="1" dirty="0" smtClean="0">
                <a:ea typeface="楷体" pitchFamily="49" charset="-122"/>
              </a:rPr>
              <a:t>，</a:t>
            </a:r>
            <a:r>
              <a:rPr lang="zh-CN" altLang="zh-CN" b="1" i="1" dirty="0" smtClean="0">
                <a:ea typeface="楷体" pitchFamily="49" charset="-122"/>
              </a:rPr>
              <a:t>PE</a:t>
            </a:r>
            <a:r>
              <a:rPr lang="zh-CN" altLang="zh-CN" b="1" dirty="0">
                <a:ea typeface="楷体" pitchFamily="49" charset="-122"/>
              </a:rPr>
              <a:t>⊥</a:t>
            </a:r>
            <a:r>
              <a:rPr lang="zh-CN" altLang="zh-CN" b="1" i="1" dirty="0" smtClean="0">
                <a:ea typeface="楷体" pitchFamily="49" charset="-122"/>
              </a:rPr>
              <a:t>AC</a:t>
            </a:r>
            <a:r>
              <a:rPr lang="zh-CN" altLang="en-US" b="1" dirty="0" smtClean="0">
                <a:ea typeface="楷体" pitchFamily="49" charset="-122"/>
              </a:rPr>
              <a:t>，垂</a:t>
            </a:r>
            <a:r>
              <a:rPr lang="zh-CN" altLang="en-US" b="1" dirty="0">
                <a:ea typeface="楷体" pitchFamily="49" charset="-122"/>
              </a:rPr>
              <a:t>足分别是</a:t>
            </a:r>
            <a:r>
              <a:rPr lang="zh-CN" altLang="zh-CN" b="1" i="1" dirty="0" smtClean="0">
                <a:ea typeface="楷体" pitchFamily="49" charset="-122"/>
              </a:rPr>
              <a:t>D</a:t>
            </a:r>
            <a:r>
              <a:rPr lang="zh-CN" altLang="en-US" b="1" i="1" dirty="0" smtClean="0">
                <a:ea typeface="楷体" pitchFamily="49" charset="-122"/>
              </a:rPr>
              <a:t>、</a:t>
            </a:r>
            <a:r>
              <a:rPr lang="zh-CN" altLang="zh-CN" b="1" i="1" dirty="0" smtClean="0">
                <a:ea typeface="楷体" pitchFamily="49" charset="-122"/>
              </a:rPr>
              <a:t>E</a:t>
            </a:r>
            <a:r>
              <a:rPr lang="zh-CN" altLang="en-US" b="1" dirty="0" smtClean="0">
                <a:ea typeface="楷体" pitchFamily="49" charset="-122"/>
              </a:rPr>
              <a:t>，</a:t>
            </a:r>
            <a:endParaRPr lang="en-US" altLang="zh-CN" b="1" dirty="0" smtClean="0">
              <a:ea typeface="楷体" pitchFamily="49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zh-CN" b="1" i="1" dirty="0" smtClean="0">
                <a:ea typeface="楷体" pitchFamily="49" charset="-122"/>
              </a:rPr>
              <a:t>PD=</a:t>
            </a:r>
            <a:r>
              <a:rPr lang="zh-CN" altLang="zh-CN" b="1" dirty="0" smtClean="0">
                <a:ea typeface="楷体" pitchFamily="49" charset="-122"/>
              </a:rPr>
              <a:t>4cm</a:t>
            </a:r>
            <a:r>
              <a:rPr lang="zh-CN" altLang="en-US" b="1" dirty="0" smtClean="0">
                <a:ea typeface="楷体" pitchFamily="49" charset="-122"/>
              </a:rPr>
              <a:t>，则</a:t>
            </a:r>
            <a:r>
              <a:rPr lang="zh-CN" altLang="zh-CN" b="1" i="1" dirty="0">
                <a:ea typeface="楷体" pitchFamily="49" charset="-122"/>
              </a:rPr>
              <a:t>PE</a:t>
            </a:r>
            <a:r>
              <a:rPr lang="zh-CN" altLang="zh-CN" b="1" dirty="0">
                <a:ea typeface="楷体" pitchFamily="49" charset="-122"/>
              </a:rPr>
              <a:t>=______cm.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zh-CN" altLang="zh-CN" sz="2100" b="1" dirty="0">
              <a:ea typeface="黑体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43781" y="1975102"/>
            <a:ext cx="2919413" cy="1995487"/>
            <a:chOff x="0" y="0"/>
            <a:chExt cx="6127" cy="4191"/>
          </a:xfrm>
        </p:grpSpPr>
        <p:sp>
          <p:nvSpPr>
            <p:cNvPr id="73731" name="Text Box 4"/>
            <p:cNvSpPr txBox="1">
              <a:spLocks noChangeArrowheads="1"/>
            </p:cNvSpPr>
            <p:nvPr/>
          </p:nvSpPr>
          <p:spPr bwMode="auto">
            <a:xfrm>
              <a:off x="3635" y="0"/>
              <a:ext cx="50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500" b="1" i="1">
                  <a:latin typeface="+mn-lt"/>
                </a:rPr>
                <a:t>B</a:t>
              </a:r>
            </a:p>
          </p:txBody>
        </p:sp>
        <p:grpSp>
          <p:nvGrpSpPr>
            <p:cNvPr id="73732" name="Group 5"/>
            <p:cNvGrpSpPr>
              <a:grpSpLocks/>
            </p:cNvGrpSpPr>
            <p:nvPr/>
          </p:nvGrpSpPr>
          <p:grpSpPr bwMode="auto">
            <a:xfrm>
              <a:off x="0" y="341"/>
              <a:ext cx="6127" cy="3850"/>
              <a:chOff x="0" y="0"/>
              <a:chExt cx="6127" cy="3850"/>
            </a:xfrm>
          </p:grpSpPr>
          <p:sp>
            <p:nvSpPr>
              <p:cNvPr id="73733" name="Line 6"/>
              <p:cNvSpPr>
                <a:spLocks noChangeShapeType="1"/>
              </p:cNvSpPr>
              <p:nvPr/>
            </p:nvSpPr>
            <p:spPr bwMode="auto">
              <a:xfrm flipH="1">
                <a:off x="450" y="0"/>
                <a:ext cx="3752" cy="3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3734" name="Line 7"/>
              <p:cNvSpPr>
                <a:spLocks noChangeShapeType="1"/>
              </p:cNvSpPr>
              <p:nvPr/>
            </p:nvSpPr>
            <p:spPr bwMode="auto">
              <a:xfrm flipV="1">
                <a:off x="462" y="1360"/>
                <a:ext cx="5329" cy="18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3735" name="Line 8"/>
              <p:cNvSpPr>
                <a:spLocks noChangeShapeType="1"/>
              </p:cNvSpPr>
              <p:nvPr/>
            </p:nvSpPr>
            <p:spPr bwMode="auto">
              <a:xfrm>
                <a:off x="475" y="3175"/>
                <a:ext cx="474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3736" name="Text Box 9"/>
              <p:cNvSpPr txBox="1">
                <a:spLocks noChangeArrowheads="1"/>
              </p:cNvSpPr>
              <p:nvPr/>
            </p:nvSpPr>
            <p:spPr bwMode="auto">
              <a:xfrm>
                <a:off x="0" y="3174"/>
                <a:ext cx="488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latin typeface="+mn-lt"/>
                  </a:rPr>
                  <a:t>A</a:t>
                </a:r>
              </a:p>
            </p:txBody>
          </p:sp>
          <p:sp>
            <p:nvSpPr>
              <p:cNvPr id="73737" name="Text Box 10"/>
              <p:cNvSpPr txBox="1">
                <a:spLocks noChangeArrowheads="1"/>
              </p:cNvSpPr>
              <p:nvPr/>
            </p:nvSpPr>
            <p:spPr bwMode="auto">
              <a:xfrm>
                <a:off x="4874" y="3061"/>
                <a:ext cx="488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 dirty="0">
                    <a:latin typeface="+mn-lt"/>
                  </a:rPr>
                  <a:t>C</a:t>
                </a:r>
              </a:p>
            </p:txBody>
          </p:sp>
          <p:grpSp>
            <p:nvGrpSpPr>
              <p:cNvPr id="73738" name="Group 11"/>
              <p:cNvGrpSpPr>
                <a:grpSpLocks/>
              </p:cNvGrpSpPr>
              <p:nvPr/>
            </p:nvGrpSpPr>
            <p:grpSpPr bwMode="auto">
              <a:xfrm rot="5460000">
                <a:off x="4088" y="2891"/>
                <a:ext cx="340" cy="226"/>
                <a:chOff x="0" y="0"/>
                <a:chExt cx="340" cy="226"/>
              </a:xfrm>
            </p:grpSpPr>
            <p:sp>
              <p:nvSpPr>
                <p:cNvPr id="73739" name="Line 1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40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 i="1">
                    <a:latin typeface="+mn-lt"/>
                  </a:endParaRPr>
                </a:p>
              </p:txBody>
            </p:sp>
            <p:sp>
              <p:nvSpPr>
                <p:cNvPr id="73740" name="Line 1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22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 i="1">
                    <a:latin typeface="+mn-lt"/>
                  </a:endParaRPr>
                </a:p>
              </p:txBody>
            </p:sp>
          </p:grpSp>
          <p:sp>
            <p:nvSpPr>
              <p:cNvPr id="73741" name="Text Box 14"/>
              <p:cNvSpPr txBox="1">
                <a:spLocks noChangeArrowheads="1"/>
              </p:cNvSpPr>
              <p:nvPr/>
            </p:nvSpPr>
            <p:spPr bwMode="auto">
              <a:xfrm>
                <a:off x="4126" y="1776"/>
                <a:ext cx="657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latin typeface="+mn-lt"/>
                    <a:sym typeface="Arial" pitchFamily="34" charset="0"/>
                  </a:rPr>
                  <a:t>P</a:t>
                </a:r>
              </a:p>
            </p:txBody>
          </p:sp>
          <p:sp>
            <p:nvSpPr>
              <p:cNvPr id="73742" name="Line 15"/>
              <p:cNvSpPr>
                <a:spLocks noChangeShapeType="1"/>
              </p:cNvSpPr>
              <p:nvPr/>
            </p:nvSpPr>
            <p:spPr bwMode="auto">
              <a:xfrm flipH="1" flipV="1">
                <a:off x="3182" y="907"/>
                <a:ext cx="1020" cy="10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3743" name="Line 16"/>
              <p:cNvSpPr>
                <a:spLocks noChangeShapeType="1"/>
              </p:cNvSpPr>
              <p:nvPr/>
            </p:nvSpPr>
            <p:spPr bwMode="auto">
              <a:xfrm>
                <a:off x="4145" y="1927"/>
                <a:ext cx="1" cy="1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grpSp>
            <p:nvGrpSpPr>
              <p:cNvPr id="73744" name="Group 17"/>
              <p:cNvGrpSpPr>
                <a:grpSpLocks/>
              </p:cNvGrpSpPr>
              <p:nvPr/>
            </p:nvGrpSpPr>
            <p:grpSpPr bwMode="auto">
              <a:xfrm rot="7980000">
                <a:off x="3236" y="776"/>
                <a:ext cx="229" cy="225"/>
                <a:chOff x="0" y="0"/>
                <a:chExt cx="340" cy="226"/>
              </a:xfrm>
            </p:grpSpPr>
            <p:sp>
              <p:nvSpPr>
                <p:cNvPr id="73745" name="Line 1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40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 i="1">
                    <a:latin typeface="+mn-lt"/>
                  </a:endParaRPr>
                </a:p>
              </p:txBody>
            </p:sp>
            <p:sp>
              <p:nvSpPr>
                <p:cNvPr id="73746" name="Line 1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22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 i="1">
                    <a:latin typeface="+mn-lt"/>
                  </a:endParaRPr>
                </a:p>
              </p:txBody>
            </p:sp>
          </p:grpSp>
          <p:sp>
            <p:nvSpPr>
              <p:cNvPr id="73747" name="Text Box 20"/>
              <p:cNvSpPr txBox="1">
                <a:spLocks noChangeArrowheads="1"/>
              </p:cNvSpPr>
              <p:nvPr/>
            </p:nvSpPr>
            <p:spPr bwMode="auto">
              <a:xfrm>
                <a:off x="5639" y="1227"/>
                <a:ext cx="488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latin typeface="+mn-lt"/>
                  </a:rPr>
                  <a:t>M</a:t>
                </a:r>
              </a:p>
            </p:txBody>
          </p:sp>
          <p:sp>
            <p:nvSpPr>
              <p:cNvPr id="73748" name="Text Box 21"/>
              <p:cNvSpPr txBox="1">
                <a:spLocks noChangeArrowheads="1"/>
              </p:cNvSpPr>
              <p:nvPr/>
            </p:nvSpPr>
            <p:spPr bwMode="auto">
              <a:xfrm>
                <a:off x="2728" y="453"/>
                <a:ext cx="488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latin typeface="+mn-lt"/>
                  </a:rPr>
                  <a:t>D</a:t>
                </a:r>
              </a:p>
            </p:txBody>
          </p:sp>
          <p:sp>
            <p:nvSpPr>
              <p:cNvPr id="73749" name="Text Box 22"/>
              <p:cNvSpPr txBox="1">
                <a:spLocks noChangeArrowheads="1"/>
              </p:cNvSpPr>
              <p:nvPr/>
            </p:nvSpPr>
            <p:spPr bwMode="auto">
              <a:xfrm>
                <a:off x="3863" y="3174"/>
                <a:ext cx="488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latin typeface="+mn-lt"/>
                  </a:rPr>
                  <a:t>E</a:t>
                </a:r>
              </a:p>
            </p:txBody>
          </p:sp>
        </p:grpSp>
      </p:grp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21603" y="2587784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+mn-lt"/>
              </a:rPr>
              <a:t>4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99126" y="3218239"/>
            <a:ext cx="4680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+mn-lt"/>
              </a:rPr>
              <a:t>提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</a:rPr>
              <a:t>示：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存在两条垂线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段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直接 应用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3764" name="文本框 3"/>
          <p:cNvSpPr txBox="1">
            <a:spLocks noChangeArrowheads="1"/>
          </p:cNvSpPr>
          <p:nvPr/>
        </p:nvSpPr>
        <p:spPr bwMode="auto">
          <a:xfrm>
            <a:off x="2533650" y="717521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+mn-lt"/>
                <a:ea typeface="黑体" pitchFamily="49" charset="-122"/>
              </a:rPr>
              <a:t>利用角平分线的性质求线段的长度</a:t>
            </a:r>
          </a:p>
        </p:txBody>
      </p:sp>
      <p:grpSp>
        <p:nvGrpSpPr>
          <p:cNvPr id="38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9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41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6"/>
          <p:cNvGrpSpPr>
            <a:grpSpLocks/>
          </p:cNvGrpSpPr>
          <p:nvPr/>
        </p:nvGrpSpPr>
        <p:grpSpPr bwMode="auto">
          <a:xfrm>
            <a:off x="556588" y="673661"/>
            <a:ext cx="2274656" cy="492440"/>
            <a:chOff x="402069" y="545931"/>
            <a:chExt cx="2273908" cy="492762"/>
          </a:xfrm>
        </p:grpSpPr>
        <p:grpSp>
          <p:nvGrpSpPr>
            <p:cNvPr id="43" name="组合 5"/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7550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167733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srgbClr val="996600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4" name="文本框 11"/>
            <p:cNvSpPr txBox="1">
              <a:spLocks noChangeArrowheads="1"/>
            </p:cNvSpPr>
            <p:nvPr/>
          </p:nvSpPr>
          <p:spPr bwMode="auto">
            <a:xfrm>
              <a:off x="402069" y="545931"/>
              <a:ext cx="2273908" cy="49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素养考点  </a:t>
              </a:r>
              <a:r>
                <a:rPr lang="en-US" altLang="zh-CN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2</a:t>
              </a:r>
              <a:endParaRPr lang="zh-CN" altLang="en-US" sz="2600" b="1" kern="0" dirty="0" smtClean="0">
                <a:solidFill>
                  <a:prstClr val="white"/>
                </a:solidFill>
                <a:latin typeface="Times New Roman"/>
                <a:ea typeface="宋体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  <p:bldP spid="16408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5882" r="5304" b="6987"/>
          <a:stretch/>
        </p:blipFill>
        <p:spPr>
          <a:xfrm>
            <a:off x="1026543" y="692966"/>
            <a:ext cx="7158498" cy="3757568"/>
          </a:xfrm>
          <a:prstGeom prst="rect">
            <a:avLst/>
          </a:prstGeom>
        </p:spPr>
      </p:pic>
      <p:grpSp>
        <p:nvGrpSpPr>
          <p:cNvPr id="18" name="组合 11"/>
          <p:cNvGrpSpPr>
            <a:grpSpLocks/>
          </p:cNvGrpSpPr>
          <p:nvPr/>
        </p:nvGrpSpPr>
        <p:grpSpPr bwMode="auto">
          <a:xfrm>
            <a:off x="67112" y="50334"/>
            <a:ext cx="1630362" cy="400050"/>
            <a:chOff x="321077" y="536227"/>
            <a:chExt cx="1629583" cy="400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>
                  <a:solidFill>
                    <a:prstClr val="white"/>
                  </a:solidFill>
                </a:rPr>
                <a:t>第一课时</a:t>
              </a:r>
            </a:p>
          </p:txBody>
        </p:sp>
      </p:grpSp>
      <p:pic>
        <p:nvPicPr>
          <p:cNvPr id="2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19895" r="9257" b="939"/>
          <a:stretch/>
        </p:blipFill>
        <p:spPr bwMode="auto">
          <a:xfrm>
            <a:off x="8185041" y="4574189"/>
            <a:ext cx="958959" cy="5693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2775533" y="1980338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角的平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分线的性质</a:t>
            </a:r>
            <a:endParaRPr lang="zh-CN" altLang="en-US" sz="1200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9139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"/>
          <p:cNvGrpSpPr>
            <a:grpSpLocks/>
          </p:cNvGrpSpPr>
          <p:nvPr/>
        </p:nvGrpSpPr>
        <p:grpSpPr bwMode="auto">
          <a:xfrm>
            <a:off x="5852676" y="1470414"/>
            <a:ext cx="2398713" cy="1989137"/>
            <a:chOff x="0" y="0"/>
            <a:chExt cx="5038" cy="4175"/>
          </a:xfrm>
        </p:grpSpPr>
        <p:sp>
          <p:nvSpPr>
            <p:cNvPr id="74754" name="Line 3"/>
            <p:cNvSpPr>
              <a:spLocks noChangeShapeType="1"/>
            </p:cNvSpPr>
            <p:nvPr/>
          </p:nvSpPr>
          <p:spPr bwMode="auto">
            <a:xfrm flipH="1">
              <a:off x="452" y="340"/>
              <a:ext cx="3969" cy="30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 i="1">
                <a:latin typeface="+mn-lt"/>
              </a:endParaRPr>
            </a:p>
          </p:txBody>
        </p:sp>
        <p:sp>
          <p:nvSpPr>
            <p:cNvPr id="74755" name="Line 4"/>
            <p:cNvSpPr>
              <a:spLocks noChangeShapeType="1"/>
            </p:cNvSpPr>
            <p:nvPr/>
          </p:nvSpPr>
          <p:spPr bwMode="auto">
            <a:xfrm flipV="1">
              <a:off x="533" y="1928"/>
              <a:ext cx="3898" cy="14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 i="1">
                <a:latin typeface="+mn-lt"/>
              </a:endParaRPr>
            </a:p>
          </p:txBody>
        </p:sp>
        <p:grpSp>
          <p:nvGrpSpPr>
            <p:cNvPr id="74756" name="Group 5"/>
            <p:cNvGrpSpPr>
              <a:grpSpLocks/>
            </p:cNvGrpSpPr>
            <p:nvPr/>
          </p:nvGrpSpPr>
          <p:grpSpPr bwMode="auto">
            <a:xfrm>
              <a:off x="0" y="0"/>
              <a:ext cx="5038" cy="4175"/>
              <a:chOff x="0" y="0"/>
              <a:chExt cx="5038" cy="4175"/>
            </a:xfrm>
          </p:grpSpPr>
          <p:sp>
            <p:nvSpPr>
              <p:cNvPr id="74757" name="Line 6"/>
              <p:cNvSpPr>
                <a:spLocks noChangeShapeType="1"/>
              </p:cNvSpPr>
              <p:nvPr/>
            </p:nvSpPr>
            <p:spPr bwMode="auto">
              <a:xfrm>
                <a:off x="474" y="3402"/>
                <a:ext cx="3968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4758" name="Text Box 7"/>
              <p:cNvSpPr txBox="1">
                <a:spLocks noChangeArrowheads="1"/>
              </p:cNvSpPr>
              <p:nvPr/>
            </p:nvSpPr>
            <p:spPr bwMode="auto">
              <a:xfrm>
                <a:off x="0" y="3402"/>
                <a:ext cx="488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>
                    <a:latin typeface="+mn-lt"/>
                    <a:ea typeface="EU-B1X"/>
                    <a:cs typeface="EU-B1X"/>
                  </a:rPr>
                  <a:t>A</a:t>
                </a:r>
              </a:p>
            </p:txBody>
          </p:sp>
          <p:sp>
            <p:nvSpPr>
              <p:cNvPr id="74759" name="Text Box 8"/>
              <p:cNvSpPr txBox="1">
                <a:spLocks noChangeArrowheads="1"/>
              </p:cNvSpPr>
              <p:nvPr/>
            </p:nvSpPr>
            <p:spPr bwMode="auto">
              <a:xfrm>
                <a:off x="4536" y="0"/>
                <a:ext cx="502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>
                    <a:latin typeface="+mn-lt"/>
                    <a:ea typeface="EU-B1X"/>
                    <a:cs typeface="EU-B1X"/>
                  </a:rPr>
                  <a:t>B</a:t>
                </a:r>
              </a:p>
            </p:txBody>
          </p:sp>
          <p:sp>
            <p:nvSpPr>
              <p:cNvPr id="74760" name="Text Box 9"/>
              <p:cNvSpPr txBox="1">
                <a:spLocks noChangeArrowheads="1"/>
              </p:cNvSpPr>
              <p:nvPr/>
            </p:nvSpPr>
            <p:spPr bwMode="auto">
              <a:xfrm>
                <a:off x="4309" y="3289"/>
                <a:ext cx="488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>
                    <a:latin typeface="+mn-lt"/>
                    <a:ea typeface="EU-B1X"/>
                    <a:cs typeface="EU-B1X"/>
                  </a:rPr>
                  <a:t>C</a:t>
                </a:r>
              </a:p>
            </p:txBody>
          </p:sp>
          <p:sp>
            <p:nvSpPr>
              <p:cNvPr id="74761" name="Line 10"/>
              <p:cNvSpPr>
                <a:spLocks noChangeShapeType="1"/>
              </p:cNvSpPr>
              <p:nvPr/>
            </p:nvSpPr>
            <p:spPr bwMode="auto">
              <a:xfrm flipH="1">
                <a:off x="4420" y="340"/>
                <a:ext cx="2" cy="30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4762" name="Line 11"/>
              <p:cNvSpPr>
                <a:spLocks noChangeShapeType="1"/>
              </p:cNvSpPr>
              <p:nvPr/>
            </p:nvSpPr>
            <p:spPr bwMode="auto">
              <a:xfrm>
                <a:off x="4082" y="3173"/>
                <a:ext cx="340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4763" name="Line 12"/>
              <p:cNvSpPr>
                <a:spLocks noChangeShapeType="1"/>
              </p:cNvSpPr>
              <p:nvPr/>
            </p:nvSpPr>
            <p:spPr bwMode="auto">
              <a:xfrm>
                <a:off x="4082" y="3173"/>
                <a:ext cx="1" cy="2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 i="1">
                  <a:latin typeface="+mn-lt"/>
                </a:endParaRPr>
              </a:p>
            </p:txBody>
          </p:sp>
          <p:sp>
            <p:nvSpPr>
              <p:cNvPr id="74764" name="Text Box 13"/>
              <p:cNvSpPr txBox="1">
                <a:spLocks noChangeArrowheads="1"/>
              </p:cNvSpPr>
              <p:nvPr/>
            </p:nvSpPr>
            <p:spPr bwMode="auto">
              <a:xfrm>
                <a:off x="4365" y="1699"/>
                <a:ext cx="657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>
                    <a:latin typeface="+mn-lt"/>
                    <a:ea typeface="EU-B1X"/>
                    <a:cs typeface="EU-B1X"/>
                    <a:sym typeface="Arial" pitchFamily="34" charset="0"/>
                  </a:rPr>
                  <a:t>P</a:t>
                </a:r>
              </a:p>
            </p:txBody>
          </p:sp>
        </p:grpSp>
      </p:grp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06237" y="864179"/>
            <a:ext cx="8151202" cy="1917832"/>
          </a:xfrm>
          <a:prstGeom prst="rect">
            <a:avLst/>
          </a:prstGeom>
          <a:noFill/>
          <a:ln w="3175" cap="flat" cmpd="sng">
            <a:noFill/>
            <a:miter lim="800000"/>
          </a:ln>
          <a:effectLst/>
        </p:spPr>
        <p:txBody>
          <a:bodyPr wrap="square" lIns="67627" tIns="35242" rIns="67627" bIns="3524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</a:rPr>
              <a:t>3.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如图，在</a:t>
            </a:r>
            <a:r>
              <a:rPr lang="en-US" altLang="zh-CN" sz="2400" b="1" dirty="0" err="1">
                <a:latin typeface="+mn-lt"/>
                <a:ea typeface="楷体" pitchFamily="49" charset="-122"/>
              </a:rPr>
              <a:t>Rt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△ABC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中，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AC=BC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，∠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＝90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°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AP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平分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∠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BAC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交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BC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于点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，若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PC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4，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=14.</a:t>
            </a:r>
            <a:endParaRPr lang="zh-CN" altLang="en-US" sz="2400" b="1" dirty="0">
              <a:latin typeface="+mn-lt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（1）则点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到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的距离为_______.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249923" y="1624808"/>
            <a:ext cx="685477" cy="787304"/>
            <a:chOff x="-109" y="-361"/>
            <a:chExt cx="1439" cy="1652"/>
          </a:xfrm>
        </p:grpSpPr>
        <p:sp>
          <p:nvSpPr>
            <p:cNvPr id="74767" name="Line 16"/>
            <p:cNvSpPr>
              <a:spLocks noChangeShapeType="1"/>
            </p:cNvSpPr>
            <p:nvPr/>
          </p:nvSpPr>
          <p:spPr bwMode="auto">
            <a:xfrm flipH="1" flipV="1">
              <a:off x="508" y="255"/>
              <a:ext cx="822" cy="103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+mn-lt"/>
              </a:endParaRPr>
            </a:p>
          </p:txBody>
        </p:sp>
        <p:grpSp>
          <p:nvGrpSpPr>
            <p:cNvPr id="74768" name="Group 17"/>
            <p:cNvGrpSpPr>
              <a:grpSpLocks/>
            </p:cNvGrpSpPr>
            <p:nvPr/>
          </p:nvGrpSpPr>
          <p:grpSpPr bwMode="auto">
            <a:xfrm>
              <a:off x="759" y="185"/>
              <a:ext cx="245" cy="419"/>
              <a:chOff x="70" y="-123"/>
              <a:chExt cx="245" cy="419"/>
            </a:xfrm>
          </p:grpSpPr>
          <p:sp>
            <p:nvSpPr>
              <p:cNvPr id="74769" name="Line 18"/>
              <p:cNvSpPr>
                <a:spLocks noChangeShapeType="1"/>
              </p:cNvSpPr>
              <p:nvPr/>
            </p:nvSpPr>
            <p:spPr bwMode="auto">
              <a:xfrm>
                <a:off x="70" y="-123"/>
                <a:ext cx="227" cy="2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latin typeface="+mn-lt"/>
                </a:endParaRPr>
              </a:p>
            </p:txBody>
          </p:sp>
          <p:sp>
            <p:nvSpPr>
              <p:cNvPr id="74770" name="Line 19"/>
              <p:cNvSpPr>
                <a:spLocks noChangeShapeType="1"/>
              </p:cNvSpPr>
              <p:nvPr/>
            </p:nvSpPr>
            <p:spPr bwMode="auto">
              <a:xfrm flipH="1">
                <a:off x="90" y="70"/>
                <a:ext cx="225" cy="2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latin typeface="+mn-lt"/>
                </a:endParaRPr>
              </a:p>
            </p:txBody>
          </p:sp>
        </p:grpSp>
        <p:sp>
          <p:nvSpPr>
            <p:cNvPr id="74771" name="Text Box 20"/>
            <p:cNvSpPr txBox="1">
              <a:spLocks noChangeArrowheads="1"/>
            </p:cNvSpPr>
            <p:nvPr/>
          </p:nvSpPr>
          <p:spPr bwMode="auto">
            <a:xfrm>
              <a:off x="-109" y="-361"/>
              <a:ext cx="66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i="1" dirty="0">
                  <a:latin typeface="+mn-lt"/>
                  <a:ea typeface="EU-B1X"/>
                  <a:cs typeface="EU-B1X"/>
                  <a:sym typeface="Arial" pitchFamily="34" charset="0"/>
                </a:rPr>
                <a:t>D</a:t>
              </a:r>
            </a:p>
          </p:txBody>
        </p:sp>
      </p:grp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257194" y="2239572"/>
            <a:ext cx="649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4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62582" y="3521833"/>
            <a:ext cx="554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宋体" pitchFamily="2" charset="-122"/>
              </a:rPr>
              <a:t>提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</a:rPr>
              <a:t>示：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存在一条垂线段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——构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造应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用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-3350" y="51901"/>
            <a:ext cx="2006600" cy="393961"/>
            <a:chOff x="123" y="157"/>
            <a:chExt cx="3160" cy="620"/>
          </a:xfrm>
        </p:grpSpPr>
        <p:cxnSp>
          <p:nvCxnSpPr>
            <p:cNvPr id="28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32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119182" y="781138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文本框 18"/>
          <p:cNvSpPr txBox="1">
            <a:spLocks noChangeArrowheads="1"/>
          </p:cNvSpPr>
          <p:nvPr/>
        </p:nvSpPr>
        <p:spPr bwMode="auto">
          <a:xfrm>
            <a:off x="470995" y="-22443"/>
            <a:ext cx="1473200" cy="4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500" b="1" dirty="0">
                <a:latin typeface="+mn-lt"/>
                <a:cs typeface="Yuanti SC"/>
              </a:rPr>
              <a:t>巩固</a:t>
            </a:r>
            <a:r>
              <a:rPr lang="zh-CN" altLang="en-US" sz="2500" b="1" dirty="0" smtClean="0">
                <a:latin typeface="+mn-lt"/>
                <a:cs typeface="Yuanti SC"/>
              </a:rPr>
              <a:t>练习</a:t>
            </a:r>
            <a:endParaRPr lang="zh-CN" altLang="en-US" sz="2500" b="1" dirty="0">
              <a:latin typeface="+mn-lt"/>
              <a:cs typeface="Yuanti SC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5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01788" y="1302144"/>
            <a:ext cx="28953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</a:rPr>
              <a:t>1.</a:t>
            </a:r>
            <a:r>
              <a:rPr lang="zh-CN" altLang="en-US" sz="2100" b="1" dirty="0">
                <a:latin typeface="+mn-lt"/>
              </a:rPr>
              <a:t>应用角平分线性质：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24063" y="1781569"/>
            <a:ext cx="2790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存在</a:t>
            </a:r>
            <a:r>
              <a:rPr lang="zh-CN" altLang="en-US" sz="2100" b="1" dirty="0">
                <a:solidFill>
                  <a:srgbClr val="228B8B"/>
                </a:solidFill>
                <a:latin typeface="+mn-lt"/>
              </a:rPr>
              <a:t>角平分线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030413" y="2222894"/>
            <a:ext cx="279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+mn-lt"/>
                <a:sym typeface="Arial" pitchFamily="34" charset="0"/>
              </a:rPr>
              <a:t>涉及</a:t>
            </a:r>
            <a:r>
              <a:rPr lang="zh-CN" altLang="en-US" sz="2100" b="1" dirty="0">
                <a:solidFill>
                  <a:srgbClr val="228B8B"/>
                </a:solidFill>
                <a:latin typeface="+mn-lt"/>
                <a:sym typeface="Arial" pitchFamily="34" charset="0"/>
              </a:rPr>
              <a:t>距离问题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38288" y="2839324"/>
            <a:ext cx="28953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+mn-lt"/>
              </a:rPr>
              <a:t>2</a:t>
            </a:r>
            <a:r>
              <a:rPr lang="en-US" altLang="zh-CN" sz="2100" b="1" dirty="0">
                <a:latin typeface="+mn-lt"/>
              </a:rPr>
              <a:t>.</a:t>
            </a:r>
            <a:r>
              <a:rPr lang="zh-CN" altLang="en-US" sz="2100" b="1" dirty="0">
                <a:latin typeface="+mn-lt"/>
              </a:rPr>
              <a:t>联系角平分线性质：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805112" y="3271491"/>
            <a:ext cx="9826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面积</a:t>
            </a:r>
            <a:endParaRPr lang="zh-CN" altLang="en-US" sz="100" b="1" dirty="0">
              <a:latin typeface="+mn-lt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816225" y="3868286"/>
            <a:ext cx="984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+mn-lt"/>
                <a:sym typeface="Arial" pitchFamily="34" charset="0"/>
              </a:rPr>
              <a:t>周长</a:t>
            </a:r>
          </a:p>
        </p:txBody>
      </p:sp>
      <p:sp>
        <p:nvSpPr>
          <p:cNvPr id="22539" name="AutoShape 11"/>
          <p:cNvSpPr>
            <a:spLocks/>
          </p:cNvSpPr>
          <p:nvPr/>
        </p:nvSpPr>
        <p:spPr bwMode="auto">
          <a:xfrm>
            <a:off x="3759200" y="3353674"/>
            <a:ext cx="161925" cy="865188"/>
          </a:xfrm>
          <a:prstGeom prst="rightBrace">
            <a:avLst>
              <a:gd name="adj1" fmla="val 44304"/>
              <a:gd name="adj2" fmla="val 4898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 sz="100" b="1">
              <a:latin typeface="+mn-lt"/>
            </a:endParaRPr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3800475" y="1835544"/>
            <a:ext cx="177800" cy="711200"/>
          </a:xfrm>
          <a:prstGeom prst="rightBrace">
            <a:avLst>
              <a:gd name="adj1" fmla="val 33167"/>
              <a:gd name="adj2" fmla="val 4898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 sz="100" b="1">
              <a:latin typeface="+mn-lt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056063" y="1980006"/>
            <a:ext cx="9826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+mn-lt"/>
                <a:sym typeface="Arial" pitchFamily="34" charset="0"/>
              </a:rPr>
              <a:t>条件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38624" y="3372724"/>
            <a:ext cx="40748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+mn-lt"/>
                <a:sym typeface="Arial" pitchFamily="34" charset="0"/>
              </a:rPr>
              <a:t>利用角平分线的性质所得到的等量关系进行转化求解</a:t>
            </a:r>
          </a:p>
        </p:txBody>
      </p:sp>
      <p:grpSp>
        <p:nvGrpSpPr>
          <p:cNvPr id="17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18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450" y="466724"/>
            <a:ext cx="8286750" cy="4057651"/>
            <a:chOff x="552450" y="466725"/>
            <a:chExt cx="8286750" cy="4057650"/>
          </a:xfrm>
        </p:grpSpPr>
        <p:sp>
          <p:nvSpPr>
            <p:cNvPr id="22" name="剪去同侧角的矩形 21"/>
            <p:cNvSpPr/>
            <p:nvPr/>
          </p:nvSpPr>
          <p:spPr>
            <a:xfrm>
              <a:off x="552450" y="790575"/>
              <a:ext cx="8286750" cy="3733800"/>
            </a:xfrm>
            <a:prstGeom prst="snip2SameRect">
              <a:avLst/>
            </a:prstGeom>
            <a:grpFill/>
            <a:ln>
              <a:solidFill>
                <a:srgbClr val="00808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347864" y="466725"/>
              <a:ext cx="2440363" cy="647699"/>
              <a:chOff x="3131762" y="248416"/>
              <a:chExt cx="2440363" cy="647699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3343275" y="334907"/>
                <a:ext cx="2228850" cy="474718"/>
              </a:xfrm>
              <a:prstGeom prst="roundRect">
                <a:avLst/>
              </a:prstGeom>
              <a:solidFill>
                <a:srgbClr val="BECE37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黑体" pitchFamily="49" charset="-122"/>
                  </a:rPr>
                  <a:t>  归纳总结</a:t>
                </a: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0" t="22977" r="30278" b="33898"/>
              <a:stretch/>
            </p:blipFill>
            <p:spPr>
              <a:xfrm>
                <a:off x="3131762" y="248416"/>
                <a:ext cx="687763" cy="647699"/>
              </a:xfrm>
              <a:prstGeom prst="roundRect">
                <a:avLst/>
              </a:prstGeom>
            </p:spPr>
          </p:pic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5" grpId="0"/>
      <p:bldP spid="22537" grpId="0"/>
      <p:bldP spid="22538" grpId="0"/>
      <p:bldP spid="22539" grpId="0" bldLvl="0" animBg="1"/>
      <p:bldP spid="22540" grpId="0" bldLvl="0" animBg="1"/>
      <p:bldP spid="2254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组合 3"/>
          <p:cNvGrpSpPr>
            <a:grpSpLocks/>
          </p:cNvGrpSpPr>
          <p:nvPr/>
        </p:nvGrpSpPr>
        <p:grpSpPr bwMode="auto">
          <a:xfrm>
            <a:off x="3319478" y="450061"/>
            <a:ext cx="1879600" cy="476250"/>
            <a:chOff x="497257" y="753279"/>
            <a:chExt cx="1881032" cy="477054"/>
          </a:xfrm>
        </p:grpSpPr>
        <p:grpSp>
          <p:nvGrpSpPr>
            <p:cNvPr id="78850" name="组合 2"/>
            <p:cNvGrpSpPr>
              <a:grpSpLocks/>
            </p:cNvGrpSpPr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9" name="缺角矩形 18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0" name="缺角矩形 19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1" name="缺角矩形 20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" name="缺角矩形 1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78855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连接中考</a:t>
              </a:r>
            </a:p>
          </p:txBody>
        </p:sp>
      </p:grpSp>
      <p:grpSp>
        <p:nvGrpSpPr>
          <p:cNvPr id="78856" name="组合 5"/>
          <p:cNvGrpSpPr>
            <a:grpSpLocks/>
          </p:cNvGrpSpPr>
          <p:nvPr/>
        </p:nvGrpSpPr>
        <p:grpSpPr bwMode="auto">
          <a:xfrm>
            <a:off x="-6758" y="-26403"/>
            <a:ext cx="2006600" cy="477838"/>
            <a:chOff x="248" y="32"/>
            <a:chExt cx="3160" cy="752"/>
          </a:xfrm>
        </p:grpSpPr>
        <p:sp>
          <p:nvSpPr>
            <p:cNvPr id="78857" name="文本框 15"/>
            <p:cNvSpPr txBox="1">
              <a:spLocks noChangeArrowheads="1"/>
            </p:cNvSpPr>
            <p:nvPr/>
          </p:nvSpPr>
          <p:spPr bwMode="auto">
            <a:xfrm>
              <a:off x="882" y="32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78858" name="组合 2"/>
            <p:cNvGrpSpPr>
              <a:grpSpLocks/>
            </p:cNvGrpSpPr>
            <p:nvPr/>
          </p:nvGrpSpPr>
          <p:grpSpPr bwMode="auto">
            <a:xfrm>
              <a:off x="248" y="183"/>
              <a:ext cx="3160" cy="594"/>
              <a:chOff x="248" y="183"/>
              <a:chExt cx="3160" cy="594"/>
            </a:xfrm>
          </p:grpSpPr>
          <p:cxnSp>
            <p:nvCxnSpPr>
              <p:cNvPr id="15" name="直线连接符 14"/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74"/>
              <p:cNvSpPr>
                <a:spLocks noChangeAspect="1" noEditPoints="1"/>
              </p:cNvSpPr>
              <p:nvPr/>
            </p:nvSpPr>
            <p:spPr bwMode="auto">
              <a:xfrm>
                <a:off x="404" y="183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8862" name="TextBox 2"/>
          <p:cNvSpPr txBox="1">
            <a:spLocks noChangeArrowheads="1"/>
          </p:cNvSpPr>
          <p:nvPr/>
        </p:nvSpPr>
        <p:spPr bwMode="auto">
          <a:xfrm>
            <a:off x="479441" y="1107518"/>
            <a:ext cx="8451850" cy="14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ctr" hangingPunct="0">
              <a:lnSpc>
                <a:spcPct val="125000"/>
              </a:lnSpc>
            </a:pPr>
            <a:r>
              <a:rPr lang="en-US" altLang="zh-CN" sz="2400" b="1" dirty="0" smtClean="0">
                <a:latin typeface="+mn-lt"/>
                <a:ea typeface="楷体" pitchFamily="49" charset="-122"/>
              </a:rPr>
              <a:t>     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如图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∠</a:t>
            </a:r>
            <a:r>
              <a:rPr lang="zh-CN" altLang="zh-CN" sz="2400" b="1" i="1" dirty="0">
                <a:latin typeface="+mn-lt"/>
                <a:ea typeface="楷体" pitchFamily="49" charset="-122"/>
              </a:rPr>
              <a:t>B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=∠</a:t>
            </a:r>
            <a:r>
              <a:rPr lang="zh-CN" altLang="zh-CN" sz="2400" b="1" i="1" dirty="0">
                <a:latin typeface="+mn-lt"/>
                <a:ea typeface="楷体" pitchFamily="49" charset="-122"/>
              </a:rPr>
              <a:t>C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=90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°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zh-CN" sz="2400" b="1" i="1" dirty="0" smtClean="0">
                <a:latin typeface="+mn-lt"/>
                <a:ea typeface="楷体" pitchFamily="49" charset="-122"/>
              </a:rPr>
              <a:t>M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是</a:t>
            </a:r>
            <a:r>
              <a:rPr lang="zh-CN" altLang="zh-CN" sz="2400" b="1" i="1" dirty="0">
                <a:latin typeface="+mn-lt"/>
                <a:ea typeface="楷体" pitchFamily="49" charset="-122"/>
              </a:rPr>
              <a:t>BC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的中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点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zh-CN" sz="2400" b="1" i="1" dirty="0" smtClean="0">
                <a:latin typeface="+mn-lt"/>
                <a:ea typeface="楷体" pitchFamily="49" charset="-122"/>
              </a:rPr>
              <a:t>DM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平分∠</a:t>
            </a:r>
            <a:r>
              <a:rPr lang="zh-CN" altLang="zh-CN" sz="2400" b="1" i="1" dirty="0" smtClean="0">
                <a:latin typeface="+mn-lt"/>
                <a:ea typeface="楷体" pitchFamily="49" charset="-122"/>
              </a:rPr>
              <a:t>ADC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且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∠</a:t>
            </a:r>
            <a:r>
              <a:rPr lang="zh-CN" altLang="zh-CN" sz="2400" b="1" i="1" dirty="0">
                <a:latin typeface="+mn-lt"/>
                <a:ea typeface="楷体" pitchFamily="49" charset="-122"/>
              </a:rPr>
              <a:t>ADC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=110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°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zh-CN" sz="2400" b="1" dirty="0" smtClean="0">
                <a:latin typeface="+mn-lt"/>
                <a:ea typeface="楷体" pitchFamily="49" charset="-122"/>
              </a:rPr>
              <a:t>则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∠</a:t>
            </a:r>
            <a:r>
              <a:rPr lang="zh-CN" altLang="zh-CN" sz="2400" b="1" i="1" dirty="0">
                <a:latin typeface="+mn-lt"/>
                <a:ea typeface="楷体" pitchFamily="49" charset="-122"/>
              </a:rPr>
              <a:t>MAB</a:t>
            </a:r>
            <a:r>
              <a:rPr lang="zh-CN" altLang="zh-CN" sz="2400" b="1" dirty="0">
                <a:latin typeface="+mn-lt"/>
                <a:ea typeface="楷体" pitchFamily="49" charset="-122"/>
              </a:rPr>
              <a:t>=（　　）</a:t>
            </a:r>
          </a:p>
          <a:p>
            <a:pPr eaLnBrk="0" fontAlgn="ctr" hangingPunct="0">
              <a:lnSpc>
                <a:spcPct val="125000"/>
              </a:lnSpc>
            </a:pPr>
            <a:r>
              <a:rPr lang="zh-CN" altLang="zh-CN" sz="2400" b="1" dirty="0">
                <a:latin typeface="+mn-lt"/>
                <a:ea typeface="楷体" pitchFamily="49" charset="-122"/>
              </a:rPr>
              <a:t>A．30°	B．35°	C．45°	D．60°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02667" y="1643862"/>
            <a:ext cx="51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66" name="文本框 6"/>
              <p:cNvSpPr txBox="1">
                <a:spLocks noChangeArrowheads="1"/>
              </p:cNvSpPr>
              <p:nvPr/>
            </p:nvSpPr>
            <p:spPr bwMode="auto">
              <a:xfrm>
                <a:off x="702036" y="2728837"/>
                <a:ext cx="7453947" cy="209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解析：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作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MN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⊥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AD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于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N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，∵∠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B=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∠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C=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90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°，∴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AB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∥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CD，</a:t>
                </a:r>
                <a:endParaRPr lang="zh-CN" altLang="en-US" sz="2000" b="1" i="1" dirty="0">
                  <a:latin typeface="+mn-lt"/>
                  <a:ea typeface="仿宋" pitchFamily="49" charset="-122"/>
                </a:endParaRPr>
              </a:p>
              <a:p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∴∠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DAB=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180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°</a:t>
                </a:r>
                <a:r>
                  <a:rPr lang="en-US" altLang="zh-CN" sz="2000" b="1" dirty="0" smtClean="0">
                    <a:latin typeface="+mn-lt"/>
                    <a:ea typeface="仿宋" pitchFamily="49" charset="-122"/>
                  </a:rPr>
                  <a:t>–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∠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ADC=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70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°，</a:t>
                </a:r>
                <a:endParaRPr lang="zh-CN" altLang="en-US" sz="2000" b="1" dirty="0">
                  <a:latin typeface="+mn-lt"/>
                  <a:ea typeface="仿宋" pitchFamily="49" charset="-122"/>
                </a:endParaRPr>
              </a:p>
              <a:p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∵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DM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平分∠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ADC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MN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⊥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AD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MC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⊥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CD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</a:t>
                </a:r>
                <a:endParaRPr lang="zh-CN" altLang="en-US" sz="2000" b="1" dirty="0">
                  <a:latin typeface="+mn-lt"/>
                  <a:ea typeface="仿宋" pitchFamily="49" charset="-122"/>
                </a:endParaRPr>
              </a:p>
              <a:p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∴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MN=MC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，∵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M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是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BC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的中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点，</a:t>
                </a:r>
                <a:endParaRPr lang="zh-CN" altLang="en-US" sz="2000" b="1" dirty="0">
                  <a:latin typeface="+mn-lt"/>
                  <a:ea typeface="仿宋" pitchFamily="49" charset="-122"/>
                </a:endParaRPr>
              </a:p>
              <a:p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∴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MC=MB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，∴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MN=MB，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又</a:t>
                </a:r>
                <a:r>
                  <a:rPr lang="zh-CN" altLang="en-US" sz="2000" b="1" i="1" dirty="0">
                    <a:latin typeface="+mn-lt"/>
                    <a:ea typeface="仿宋" pitchFamily="49" charset="-122"/>
                  </a:rPr>
                  <a:t>MN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⊥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AD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MB</a:t>
                </a:r>
                <a:r>
                  <a:rPr lang="zh-CN" altLang="en-US" sz="2000" b="1" dirty="0">
                    <a:latin typeface="+mn-lt"/>
                    <a:ea typeface="仿宋" pitchFamily="49" charset="-122"/>
                  </a:rPr>
                  <a:t>⊥</a:t>
                </a:r>
                <a:r>
                  <a:rPr lang="zh-CN" altLang="en-US" sz="2000" b="1" i="1" dirty="0" smtClean="0">
                    <a:latin typeface="+mn-lt"/>
                    <a:ea typeface="仿宋" pitchFamily="49" charset="-122"/>
                  </a:rPr>
                  <a:t>AB</a:t>
                </a:r>
                <a:r>
                  <a:rPr lang="zh-CN" altLang="en-US" sz="2000" b="1" dirty="0" smtClean="0">
                    <a:latin typeface="+mn-lt"/>
                    <a:ea typeface="仿宋" pitchFamily="49" charset="-122"/>
                  </a:rPr>
                  <a:t>，</a:t>
                </a:r>
                <a:endParaRPr lang="zh-CN" altLang="en-US" sz="2000" b="1" dirty="0">
                  <a:latin typeface="+mn-lt"/>
                  <a:ea typeface="仿宋" pitchFamily="49" charset="-122"/>
                </a:endParaRPr>
              </a:p>
              <a:p>
                <a:r>
                  <a:rPr lang="zh-CN" altLang="en-US" sz="2000" b="1" dirty="0" smtClean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∴∠</a:t>
                </a:r>
                <a:r>
                  <a:rPr lang="zh-CN" altLang="en-US" sz="2000" b="1" i="1" dirty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MAB=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仿宋" pitchFamily="49" charset="-122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仿宋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仿宋" pitchFamily="49" charset="-122"/>
                          </a:rPr>
                          <m:t>𝟐</m:t>
                        </m:r>
                      </m:den>
                    </m:f>
                    <m:r>
                      <a:rPr lang="zh-CN" altLang="en-US" sz="2000" b="1" i="1" dirty="0" smtClean="0">
                        <a:solidFill>
                          <a:srgbClr val="FF0000"/>
                        </a:solidFill>
                        <a:latin typeface="Cambria Math"/>
                        <a:ea typeface="仿宋" pitchFamily="49" charset="-122"/>
                      </a:rPr>
                      <m:t> </m:t>
                    </m:r>
                  </m:oMath>
                </a14:m>
                <a:r>
                  <a:rPr lang="zh-CN" altLang="en-US" sz="2000" b="1" dirty="0" smtClean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∠</a:t>
                </a:r>
                <a:r>
                  <a:rPr lang="zh-CN" altLang="en-US" sz="2000" b="1" i="1" dirty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DAB=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35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°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+mn-lt"/>
                    <a:ea typeface="仿宋" pitchFamily="49" charset="-122"/>
                  </a:rPr>
                  <a:t>.</a:t>
                </a:r>
                <a:endParaRPr lang="zh-CN" altLang="en-US" sz="2000" b="1" dirty="0">
                  <a:solidFill>
                    <a:srgbClr val="FF0000"/>
                  </a:solidFill>
                  <a:latin typeface="+mn-lt"/>
                  <a:ea typeface="仿宋" pitchFamily="49" charset="-122"/>
                </a:endParaRPr>
              </a:p>
            </p:txBody>
          </p:sp>
        </mc:Choice>
        <mc:Fallback xmlns="">
          <p:sp>
            <p:nvSpPr>
              <p:cNvPr id="78866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36" y="2728837"/>
                <a:ext cx="7453947" cy="2093575"/>
              </a:xfrm>
              <a:prstGeom prst="rect">
                <a:avLst/>
              </a:prstGeom>
              <a:blipFill rotWithShape="1">
                <a:blip r:embed="rId2"/>
                <a:stretch>
                  <a:fillRect l="-818" t="-2041" b="-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49" y="1643862"/>
            <a:ext cx="1291336" cy="1415145"/>
          </a:xfrm>
          <a:prstGeom prst="rect">
            <a:avLst/>
          </a:prstGeom>
        </p:spPr>
      </p:pic>
      <p:grpSp>
        <p:nvGrpSpPr>
          <p:cNvPr id="22" name="Group 15"/>
          <p:cNvGrpSpPr>
            <a:grpSpLocks/>
          </p:cNvGrpSpPr>
          <p:nvPr/>
        </p:nvGrpSpPr>
        <p:grpSpPr bwMode="auto">
          <a:xfrm rot="20513851">
            <a:off x="7535534" y="1875274"/>
            <a:ext cx="580201" cy="577612"/>
            <a:chOff x="124" y="43"/>
            <a:chExt cx="1218" cy="1212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 flipV="1">
              <a:off x="823" y="702"/>
              <a:ext cx="519" cy="553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+mn-lt"/>
              </a:endParaRPr>
            </a:p>
          </p:txBody>
        </p:sp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955" y="449"/>
              <a:ext cx="157" cy="293"/>
              <a:chOff x="266" y="141"/>
              <a:chExt cx="157" cy="293"/>
            </a:xfrm>
          </p:grpSpPr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266" y="141"/>
                <a:ext cx="157" cy="1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latin typeface="+mn-lt"/>
                </a:endParaRPr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267" y="333"/>
                <a:ext cx="149" cy="10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latin typeface="+mn-lt"/>
                </a:endParaRPr>
              </a:p>
            </p:txBody>
          </p:sp>
        </p:grp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24" y="43"/>
              <a:ext cx="66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 dirty="0" smtClean="0">
                  <a:latin typeface="+mn-lt"/>
                  <a:ea typeface="EU-B1X"/>
                  <a:cs typeface="EU-B1X"/>
                  <a:sym typeface="Arial" pitchFamily="34" charset="0"/>
                </a:rPr>
                <a:t>N</a:t>
              </a:r>
              <a:endParaRPr lang="zh-CN" altLang="en-US" b="1" i="1" dirty="0">
                <a:latin typeface="+mn-lt"/>
                <a:ea typeface="EU-B1X"/>
                <a:cs typeface="EU-B1X"/>
                <a:sym typeface="Arial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454476" y="2992091"/>
            <a:ext cx="61458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2.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△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中，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C=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90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°，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AD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平分∠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CAB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，且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BC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=8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BD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=5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，则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点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D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到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的距离是 </a:t>
            </a:r>
            <a:r>
              <a:rPr lang="zh-CN" altLang="en-US" sz="2400" b="1" u="sng" dirty="0">
                <a:latin typeface="+mn-lt"/>
                <a:ea typeface="楷体" pitchFamily="49" charset="-122"/>
              </a:rPr>
              <a:t>          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.</a:t>
            </a:r>
          </a:p>
        </p:txBody>
      </p:sp>
      <p:grpSp>
        <p:nvGrpSpPr>
          <p:cNvPr id="79874" name="组合 67"/>
          <p:cNvGrpSpPr>
            <a:grpSpLocks/>
          </p:cNvGrpSpPr>
          <p:nvPr/>
        </p:nvGrpSpPr>
        <p:grpSpPr bwMode="auto">
          <a:xfrm>
            <a:off x="6032629" y="3248026"/>
            <a:ext cx="2969970" cy="1774825"/>
            <a:chOff x="3786188" y="3509318"/>
            <a:chExt cx="5245787" cy="3132259"/>
          </a:xfrm>
        </p:grpSpPr>
        <p:sp>
          <p:nvSpPr>
            <p:cNvPr id="79875" name="Freeform 3"/>
            <p:cNvSpPr>
              <a:spLocks noChangeArrowheads="1"/>
            </p:cNvSpPr>
            <p:nvPr/>
          </p:nvSpPr>
          <p:spPr bwMode="auto">
            <a:xfrm>
              <a:off x="6735763" y="3862338"/>
              <a:ext cx="515937" cy="517525"/>
            </a:xfrm>
            <a:custGeom>
              <a:avLst/>
              <a:gdLst>
                <a:gd name="T0" fmla="*/ 325 w 325"/>
                <a:gd name="T1" fmla="*/ 186 h 326"/>
                <a:gd name="T2" fmla="*/ 139 w 325"/>
                <a:gd name="T3" fmla="*/ 326 h 326"/>
                <a:gd name="T4" fmla="*/ 0 w 325"/>
                <a:gd name="T5" fmla="*/ 139 h 326"/>
                <a:gd name="T6" fmla="*/ 186 w 325"/>
                <a:gd name="T7" fmla="*/ 0 h 326"/>
                <a:gd name="T8" fmla="*/ 325 w 325"/>
                <a:gd name="T9" fmla="*/ 18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325" y="186"/>
                  </a:moveTo>
                  <a:lnTo>
                    <a:pt x="139" y="326"/>
                  </a:lnTo>
                  <a:lnTo>
                    <a:pt x="0" y="139"/>
                  </a:lnTo>
                  <a:lnTo>
                    <a:pt x="186" y="0"/>
                  </a:lnTo>
                  <a:lnTo>
                    <a:pt x="325" y="18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 flipV="1">
              <a:off x="3786188" y="6176913"/>
              <a:ext cx="4914900" cy="25400"/>
            </a:xfrm>
            <a:prstGeom prst="line">
              <a:avLst/>
            </a:prstGeom>
            <a:noFill/>
            <a:ln w="492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 flipH="1">
              <a:off x="3786188" y="3719438"/>
              <a:ext cx="3132889" cy="2482773"/>
            </a:xfrm>
            <a:prstGeom prst="line">
              <a:avLst/>
            </a:prstGeom>
            <a:noFill/>
            <a:ln w="492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 flipH="1" flipV="1">
              <a:off x="6853475" y="3716916"/>
              <a:ext cx="1787218" cy="2507147"/>
            </a:xfrm>
            <a:prstGeom prst="line">
              <a:avLst/>
            </a:prstGeom>
            <a:noFill/>
            <a:ln w="492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 flipH="1">
              <a:off x="3786188" y="4858286"/>
              <a:ext cx="3915901" cy="1343925"/>
            </a:xfrm>
            <a:prstGeom prst="line">
              <a:avLst/>
            </a:prstGeom>
            <a:noFill/>
            <a:ln w="492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0" name="Rectangle 9"/>
            <p:cNvSpPr>
              <a:spLocks noChangeArrowheads="1"/>
            </p:cNvSpPr>
            <p:nvPr/>
          </p:nvSpPr>
          <p:spPr bwMode="auto">
            <a:xfrm>
              <a:off x="3910013" y="6153101"/>
              <a:ext cx="269178" cy="48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79881" name="Rectangle 11"/>
            <p:cNvSpPr>
              <a:spLocks noChangeArrowheads="1"/>
            </p:cNvSpPr>
            <p:nvPr/>
          </p:nvSpPr>
          <p:spPr bwMode="auto">
            <a:xfrm>
              <a:off x="8762796" y="6127702"/>
              <a:ext cx="269179" cy="48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i="1" dirty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79882" name="Rectangle 13"/>
            <p:cNvSpPr>
              <a:spLocks noChangeArrowheads="1"/>
            </p:cNvSpPr>
            <p:nvPr/>
          </p:nvSpPr>
          <p:spPr bwMode="auto">
            <a:xfrm>
              <a:off x="7104063" y="3509318"/>
              <a:ext cx="269178" cy="48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  <a:endParaRPr lang="en-US" altLang="zh-CN" b="1" i="1"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79883" name="Rectangle 15"/>
            <p:cNvSpPr>
              <a:spLocks noChangeArrowheads="1"/>
            </p:cNvSpPr>
            <p:nvPr/>
          </p:nvSpPr>
          <p:spPr bwMode="auto">
            <a:xfrm>
              <a:off x="7925631" y="4491639"/>
              <a:ext cx="291610" cy="48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</a:p>
          </p:txBody>
        </p:sp>
        <p:sp>
          <p:nvSpPr>
            <p:cNvPr id="79884" name="Line 24"/>
            <p:cNvSpPr>
              <a:spLocks noChangeShapeType="1"/>
            </p:cNvSpPr>
            <p:nvPr/>
          </p:nvSpPr>
          <p:spPr bwMode="auto">
            <a:xfrm>
              <a:off x="6702350" y="3943576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5" name="Line 25"/>
            <p:cNvSpPr>
              <a:spLocks noChangeShapeType="1"/>
            </p:cNvSpPr>
            <p:nvPr/>
          </p:nvSpPr>
          <p:spPr bwMode="auto">
            <a:xfrm flipH="1">
              <a:off x="6821500" y="4002525"/>
              <a:ext cx="30480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7" name="TextBox 66"/>
          <p:cNvSpPr txBox="1">
            <a:spLocks noChangeArrowheads="1"/>
          </p:cNvSpPr>
          <p:nvPr/>
        </p:nvSpPr>
        <p:spPr bwMode="auto">
          <a:xfrm flipH="1">
            <a:off x="932854" y="4162308"/>
            <a:ext cx="833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887" name="Group 20"/>
          <p:cNvGrpSpPr>
            <a:grpSpLocks/>
          </p:cNvGrpSpPr>
          <p:nvPr/>
        </p:nvGrpSpPr>
        <p:grpSpPr bwMode="auto">
          <a:xfrm>
            <a:off x="8223379" y="3965576"/>
            <a:ext cx="147638" cy="793750"/>
            <a:chOff x="4896" y="1936"/>
            <a:chExt cx="124" cy="757"/>
          </a:xfrm>
        </p:grpSpPr>
        <p:sp>
          <p:nvSpPr>
            <p:cNvPr id="79888" name="Line 21"/>
            <p:cNvSpPr>
              <a:spLocks noChangeShapeType="1"/>
            </p:cNvSpPr>
            <p:nvPr/>
          </p:nvSpPr>
          <p:spPr bwMode="auto">
            <a:xfrm flipH="1">
              <a:off x="4896" y="1936"/>
              <a:ext cx="2" cy="7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9" name="Line 22"/>
            <p:cNvSpPr>
              <a:spLocks noChangeShapeType="1"/>
            </p:cNvSpPr>
            <p:nvPr/>
          </p:nvSpPr>
          <p:spPr bwMode="auto">
            <a:xfrm>
              <a:off x="4896" y="2517"/>
              <a:ext cx="1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90" name="Line 23"/>
            <p:cNvSpPr>
              <a:spLocks noChangeShapeType="1"/>
            </p:cNvSpPr>
            <p:nvPr/>
          </p:nvSpPr>
          <p:spPr bwMode="auto">
            <a:xfrm>
              <a:off x="5012" y="2497"/>
              <a:ext cx="8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8057449" y="4706574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latin typeface="Times New Roman" pitchFamily="18" charset="0"/>
                <a:ea typeface="黑体" pitchFamily="49" charset="-122"/>
              </a:rPr>
              <a:t>E</a:t>
            </a:r>
          </a:p>
        </p:txBody>
      </p:sp>
      <p:sp>
        <p:nvSpPr>
          <p:cNvPr id="79893" name="Text Box 3"/>
          <p:cNvSpPr txBox="1">
            <a:spLocks noChangeArrowheads="1"/>
          </p:cNvSpPr>
          <p:nvPr/>
        </p:nvSpPr>
        <p:spPr bwMode="auto">
          <a:xfrm>
            <a:off x="414988" y="1158809"/>
            <a:ext cx="56877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1.  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如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图，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DE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DF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BG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足分别是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F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 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DE =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DF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 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EDB= 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60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°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，则 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EBF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=</a:t>
            </a:r>
            <a:r>
              <a:rPr lang="en-US" altLang="zh-CN" sz="2400" b="1" u="sng" dirty="0">
                <a:latin typeface="+mn-lt"/>
                <a:ea typeface="楷体" pitchFamily="49" charset="-122"/>
              </a:rPr>
              <a:t>       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度，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BE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=</a:t>
            </a:r>
            <a:r>
              <a:rPr lang="en-US" altLang="zh-CN" sz="2400" b="1" u="sng" dirty="0">
                <a:latin typeface="+mn-lt"/>
                <a:ea typeface="楷体" pitchFamily="49" charset="-122"/>
              </a:rPr>
              <a:t>             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.</a:t>
            </a: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629267" y="2342071"/>
            <a:ext cx="682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60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527400" y="2347316"/>
            <a:ext cx="681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BF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896" name="组合 99"/>
          <p:cNvGrpSpPr>
            <a:grpSpLocks/>
          </p:cNvGrpSpPr>
          <p:nvPr/>
        </p:nvGrpSpPr>
        <p:grpSpPr bwMode="auto">
          <a:xfrm>
            <a:off x="6113064" y="869912"/>
            <a:ext cx="2625725" cy="2257425"/>
            <a:chOff x="4582616" y="644003"/>
            <a:chExt cx="4093840" cy="3295876"/>
          </a:xfrm>
        </p:grpSpPr>
        <p:grpSp>
          <p:nvGrpSpPr>
            <p:cNvPr id="79897" name="组合 75"/>
            <p:cNvGrpSpPr>
              <a:grpSpLocks/>
            </p:cNvGrpSpPr>
            <p:nvPr/>
          </p:nvGrpSpPr>
          <p:grpSpPr bwMode="auto">
            <a:xfrm>
              <a:off x="4582616" y="1052736"/>
              <a:ext cx="3733800" cy="2671761"/>
              <a:chOff x="4427984" y="1421160"/>
              <a:chExt cx="3733800" cy="2671761"/>
            </a:xfrm>
          </p:grpSpPr>
          <p:grpSp>
            <p:nvGrpSpPr>
              <p:cNvPr id="79898" name="Group 36"/>
              <p:cNvGrpSpPr>
                <a:grpSpLocks/>
              </p:cNvGrpSpPr>
              <p:nvPr/>
            </p:nvGrpSpPr>
            <p:grpSpPr bwMode="auto">
              <a:xfrm>
                <a:off x="4427984" y="1421160"/>
                <a:ext cx="3733800" cy="2671761"/>
                <a:chOff x="2880" y="1296"/>
                <a:chExt cx="2352" cy="1683"/>
              </a:xfrm>
            </p:grpSpPr>
            <p:sp>
              <p:nvSpPr>
                <p:cNvPr id="79899" name="Line 26"/>
                <p:cNvSpPr>
                  <a:spLocks noChangeShapeType="1"/>
                </p:cNvSpPr>
                <p:nvPr/>
              </p:nvSpPr>
              <p:spPr bwMode="auto">
                <a:xfrm>
                  <a:off x="4416" y="158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0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464" y="1632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9901" name="Group 35"/>
                <p:cNvGrpSpPr>
                  <a:grpSpLocks/>
                </p:cNvGrpSpPr>
                <p:nvPr/>
              </p:nvGrpSpPr>
              <p:grpSpPr bwMode="auto">
                <a:xfrm>
                  <a:off x="2880" y="1296"/>
                  <a:ext cx="2352" cy="1683"/>
                  <a:chOff x="2880" y="1296"/>
                  <a:chExt cx="2352" cy="1683"/>
                </a:xfrm>
              </p:grpSpPr>
              <p:sp>
                <p:nvSpPr>
                  <p:cNvPr id="7990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1296"/>
                    <a:ext cx="1872" cy="9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0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256"/>
                    <a:ext cx="2112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04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2016"/>
                    <a:ext cx="2064" cy="2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05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6" y="2048"/>
                    <a:ext cx="192" cy="6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06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2" y="1536"/>
                    <a:ext cx="288" cy="5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07" name="Line 28"/>
                  <p:cNvSpPr>
                    <a:spLocks noChangeShapeType="1"/>
                  </p:cNvSpPr>
                  <p:nvPr/>
                </p:nvSpPr>
                <p:spPr bwMode="auto">
                  <a:xfrm rot="20713265" flipV="1">
                    <a:off x="4496" y="2523"/>
                    <a:ext cx="79" cy="1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7990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880" y="1296"/>
                    <a:ext cx="2256" cy="1683"/>
                    <a:chOff x="2880" y="1296"/>
                    <a:chExt cx="2256" cy="1683"/>
                  </a:xfrm>
                </p:grpSpPr>
                <p:sp>
                  <p:nvSpPr>
                    <p:cNvPr id="7990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4" y="1296"/>
                      <a:ext cx="288" cy="3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itchFamily="18" charset="0"/>
                        </a:rPr>
                        <a:t>E</a:t>
                      </a:r>
                      <a:endParaRPr lang="en-US" altLang="zh-CN" b="1" i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910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384" cy="3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itchFamily="18" charset="0"/>
                        </a:rPr>
                        <a:t>B</a:t>
                      </a:r>
                      <a:endParaRPr lang="en-US" altLang="zh-CN" b="1" i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911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52" y="2016"/>
                      <a:ext cx="384" cy="3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itchFamily="18" charset="0"/>
                        </a:rPr>
                        <a:t>D</a:t>
                      </a:r>
                      <a:endParaRPr lang="en-US" altLang="zh-CN" b="1" i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91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6" y="2640"/>
                      <a:ext cx="384" cy="3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itchFamily="18" charset="0"/>
                        </a:rPr>
                        <a:t>F</a:t>
                      </a:r>
                      <a:endParaRPr lang="en-US" altLang="zh-CN" b="1" i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799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4" y="2016"/>
                      <a:ext cx="612" cy="536"/>
                      <a:chOff x="2844" y="2064"/>
                      <a:chExt cx="612" cy="536"/>
                    </a:xfrm>
                  </p:grpSpPr>
                  <p:graphicFrame>
                    <p:nvGraphicFramePr>
                      <p:cNvPr id="79914" name="Object 26"/>
                      <p:cNvGraphicFramePr>
                        <a:graphicFrameLocks/>
                      </p:cNvGraphicFramePr>
                      <p:nvPr/>
                    </p:nvGraphicFramePr>
                    <p:xfrm>
                      <a:off x="2844" y="2092"/>
                      <a:ext cx="72" cy="13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9998" r:id="rId4" imgW="114848" imgH="216936" progId="">
                              <p:embed/>
                            </p:oleObj>
                          </mc:Choice>
                          <mc:Fallback>
                            <p:oleObj r:id="rId4" imgW="114848" imgH="216936" progId="">
                              <p:embed/>
                              <p:pic>
                                <p:nvPicPr>
                                  <p:cNvPr id="0" name="Object 26"/>
                                  <p:cNvPicPr>
                                    <a:picLocks noChangeArrowheads="1"/>
                                  </p:cNvPicPr>
                                  <p:nvPr/>
                                </p:nvPicPr>
                                <p:blipFill>
                                  <a:blip r:embed="rId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844" y="2092"/>
                                    <a:ext cx="72" cy="13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3810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79915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68" y="2064"/>
                        <a:ext cx="288" cy="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endParaRPr lang="zh-CN" altLang="zh-CN" b="1" i="1">
                          <a:solidFill>
                            <a:srgbClr val="FF66FF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9916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68" y="2256"/>
                        <a:ext cx="192" cy="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endParaRPr lang="zh-CN" altLang="zh-CN" b="1" i="1">
                          <a:solidFill>
                            <a:srgbClr val="FF66FF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79917" name="直接连接符 77"/>
              <p:cNvCxnSpPr>
                <a:cxnSpLocks noChangeShapeType="1"/>
              </p:cNvCxnSpPr>
              <p:nvPr/>
            </p:nvCxnSpPr>
            <p:spPr bwMode="auto">
              <a:xfrm>
                <a:off x="7092281" y="3384892"/>
                <a:ext cx="131291" cy="44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9918" name="Text Box 21"/>
            <p:cNvSpPr txBox="1">
              <a:spLocks noChangeArrowheads="1"/>
            </p:cNvSpPr>
            <p:nvPr/>
          </p:nvSpPr>
          <p:spPr bwMode="auto">
            <a:xfrm>
              <a:off x="7643192" y="644003"/>
              <a:ext cx="457200" cy="537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</a:rPr>
                <a:t>A</a:t>
              </a:r>
              <a:endParaRPr lang="en-US" altLang="zh-CN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919" name="Text Box 21"/>
            <p:cNvSpPr txBox="1">
              <a:spLocks noChangeArrowheads="1"/>
            </p:cNvSpPr>
            <p:nvPr/>
          </p:nvSpPr>
          <p:spPr bwMode="auto">
            <a:xfrm>
              <a:off x="8219256" y="1963688"/>
              <a:ext cx="457200" cy="537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</a:rPr>
                <a:t>C</a:t>
              </a:r>
              <a:endParaRPr lang="en-US" altLang="zh-CN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920" name="Text Box 21"/>
            <p:cNvSpPr txBox="1">
              <a:spLocks noChangeArrowheads="1"/>
            </p:cNvSpPr>
            <p:nvPr/>
          </p:nvSpPr>
          <p:spPr bwMode="auto">
            <a:xfrm>
              <a:off x="8184448" y="3401962"/>
              <a:ext cx="457200" cy="537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</a:rPr>
                <a:t>G</a:t>
              </a:r>
              <a:endParaRPr lang="en-US" altLang="zh-CN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921" name="组合 2"/>
          <p:cNvGrpSpPr>
            <a:grpSpLocks/>
          </p:cNvGrpSpPr>
          <p:nvPr/>
        </p:nvGrpSpPr>
        <p:grpSpPr bwMode="auto">
          <a:xfrm>
            <a:off x="10938" y="-22568"/>
            <a:ext cx="2006600" cy="476924"/>
            <a:chOff x="263" y="162"/>
            <a:chExt cx="3160" cy="753"/>
          </a:xfrm>
        </p:grpSpPr>
        <p:sp>
          <p:nvSpPr>
            <p:cNvPr id="79922" name="文本框 20"/>
            <p:cNvSpPr txBox="1">
              <a:spLocks noChangeArrowheads="1"/>
            </p:cNvSpPr>
            <p:nvPr/>
          </p:nvSpPr>
          <p:spPr bwMode="auto">
            <a:xfrm>
              <a:off x="831" y="162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79923" name="组合 1"/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20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4"/>
              <p:cNvSpPr>
                <a:spLocks noChangeAspect="1" noEditPoints="1"/>
              </p:cNvSpPr>
              <p:nvPr/>
            </p:nvSpPr>
            <p:spPr bwMode="auto">
              <a:xfrm>
                <a:off x="274" y="211"/>
                <a:ext cx="567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9926" name="组合 7"/>
          <p:cNvGrpSpPr>
            <a:grpSpLocks/>
          </p:cNvGrpSpPr>
          <p:nvPr/>
        </p:nvGrpSpPr>
        <p:grpSpPr bwMode="auto">
          <a:xfrm>
            <a:off x="3254691" y="518823"/>
            <a:ext cx="2480310" cy="492828"/>
            <a:chOff x="5083" y="1100"/>
            <a:chExt cx="3905" cy="778"/>
          </a:xfrm>
        </p:grpSpPr>
        <p:grpSp>
          <p:nvGrpSpPr>
            <p:cNvPr id="79927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6" name="缺角矩形 25"/>
              <p:cNvSpPr/>
              <p:nvPr/>
            </p:nvSpPr>
            <p:spPr>
              <a:xfrm rot="3000000">
                <a:off x="4021629" y="597168"/>
                <a:ext cx="418737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7" name="缺角矩形 26"/>
              <p:cNvSpPr/>
              <p:nvPr/>
            </p:nvSpPr>
            <p:spPr>
              <a:xfrm rot="3000000">
                <a:off x="4478866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8" name="缺角矩形 27"/>
              <p:cNvSpPr/>
              <p:nvPr/>
            </p:nvSpPr>
            <p:spPr>
              <a:xfrm rot="3000000">
                <a:off x="4936102" y="597168"/>
                <a:ext cx="418737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9" name="缺角矩形 28"/>
              <p:cNvSpPr/>
              <p:nvPr/>
            </p:nvSpPr>
            <p:spPr>
              <a:xfrm rot="3000000">
                <a:off x="3564392" y="597167"/>
                <a:ext cx="418737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30" name="缺角矩形 29"/>
              <p:cNvSpPr/>
              <p:nvPr/>
            </p:nvSpPr>
            <p:spPr>
              <a:xfrm rot="3000000">
                <a:off x="5393339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79933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1" grpId="0"/>
      <p:bldP spid="5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59"/>
          <p:cNvSpPr txBox="1">
            <a:spLocks noChangeArrowheads="1"/>
          </p:cNvSpPr>
          <p:nvPr/>
        </p:nvSpPr>
        <p:spPr bwMode="auto">
          <a:xfrm>
            <a:off x="570345" y="1178678"/>
            <a:ext cx="82587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用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尺规作图作一个已知角的平分线的示意图如图所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示，则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能说明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AOC=∠BOC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的依据是（    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 ）</a:t>
            </a:r>
            <a:endParaRPr lang="en-US" altLang="zh-CN" sz="2400" b="1" dirty="0">
              <a:latin typeface="+mn-lt"/>
              <a:ea typeface="楷体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楷体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. SSS           </a:t>
            </a:r>
            <a:endParaRPr lang="en-US" altLang="zh-CN" sz="2400" b="1" dirty="0">
              <a:latin typeface="+mn-lt"/>
              <a:ea typeface="楷体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楷体" pitchFamily="49" charset="-122"/>
              </a:rPr>
              <a:t>B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. ASA   </a:t>
            </a:r>
            <a:endParaRPr lang="en-US" altLang="zh-CN" sz="2400" b="1" dirty="0">
              <a:latin typeface="+mn-lt"/>
              <a:ea typeface="楷体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楷体" pitchFamily="49" charset="-122"/>
              </a:rPr>
              <a:t>C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. AAS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 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  </a:t>
            </a:r>
            <a:endParaRPr lang="en-US" altLang="zh-CN" sz="2400" b="1" dirty="0">
              <a:latin typeface="+mn-lt"/>
              <a:ea typeface="楷体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楷体" pitchFamily="49" charset="-122"/>
              </a:rPr>
              <a:t>D.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角平分线上的点到角两边的距离相等</a:t>
            </a:r>
          </a:p>
        </p:txBody>
      </p:sp>
      <p:grpSp>
        <p:nvGrpSpPr>
          <p:cNvPr id="81922" name="组合 78"/>
          <p:cNvGrpSpPr>
            <a:grpSpLocks/>
          </p:cNvGrpSpPr>
          <p:nvPr/>
        </p:nvGrpSpPr>
        <p:grpSpPr bwMode="auto">
          <a:xfrm>
            <a:off x="5546707" y="1614165"/>
            <a:ext cx="3494088" cy="2582863"/>
            <a:chOff x="4378325" y="1844675"/>
            <a:chExt cx="4657725" cy="3443774"/>
          </a:xfrm>
        </p:grpSpPr>
        <p:sp>
          <p:nvSpPr>
            <p:cNvPr id="81923" name="Freeform 4" descr="1"/>
            <p:cNvSpPr>
              <a:spLocks noChangeArrowheads="1"/>
            </p:cNvSpPr>
            <p:nvPr/>
          </p:nvSpPr>
          <p:spPr bwMode="auto">
            <a:xfrm>
              <a:off x="4987925" y="2363788"/>
              <a:ext cx="3733800" cy="2438400"/>
            </a:xfrm>
            <a:custGeom>
              <a:avLst/>
              <a:gdLst>
                <a:gd name="T0" fmla="*/ 0 w 2352"/>
                <a:gd name="T1" fmla="*/ 1536 h 1536"/>
                <a:gd name="T2" fmla="*/ 2352 w 2352"/>
                <a:gd name="T3" fmla="*/ 1536 h 1536"/>
                <a:gd name="T4" fmla="*/ 384 w 235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2" h="1536">
                  <a:moveTo>
                    <a:pt x="0" y="1536"/>
                  </a:moveTo>
                  <a:lnTo>
                    <a:pt x="2352" y="1536"/>
                  </a:lnTo>
                  <a:lnTo>
                    <a:pt x="38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24" name="Rectangle 5" descr="1"/>
            <p:cNvSpPr>
              <a:spLocks noChangeArrowheads="1"/>
            </p:cNvSpPr>
            <p:nvPr/>
          </p:nvSpPr>
          <p:spPr bwMode="auto">
            <a:xfrm>
              <a:off x="5292725" y="1844675"/>
              <a:ext cx="685800" cy="4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latin typeface="Times New Roman" pitchFamily="18" charset="0"/>
                </a:rPr>
                <a:t>A</a:t>
              </a:r>
              <a:endParaRPr lang="en-US" altLang="zh-CN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5" name="Rectangle 6" descr="1"/>
            <p:cNvSpPr>
              <a:spLocks noChangeArrowheads="1"/>
            </p:cNvSpPr>
            <p:nvPr/>
          </p:nvSpPr>
          <p:spPr bwMode="auto">
            <a:xfrm>
              <a:off x="4530725" y="4587875"/>
              <a:ext cx="685800" cy="4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latin typeface="Times New Roman" pitchFamily="18" charset="0"/>
                </a:rPr>
                <a:t>B</a:t>
              </a:r>
              <a:endParaRPr lang="en-US" altLang="zh-CN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6" name="Arc 10"/>
            <p:cNvSpPr>
              <a:spLocks noChangeAspect="1" noChangeArrowheads="1"/>
            </p:cNvSpPr>
            <p:nvPr/>
          </p:nvSpPr>
          <p:spPr bwMode="auto">
            <a:xfrm>
              <a:off x="5905500" y="2743200"/>
              <a:ext cx="2819400" cy="2473325"/>
            </a:xfrm>
            <a:custGeom>
              <a:avLst/>
              <a:gdLst>
                <a:gd name="T0" fmla="*/ 234 w 21600"/>
                <a:gd name="T1" fmla="*/ 18947 h 18948"/>
                <a:gd name="T2" fmla="*/ 0 w 21600"/>
                <a:gd name="T3" fmla="*/ 15777 h 18948"/>
                <a:gd name="T4" fmla="*/ 6847 w 21600"/>
                <a:gd name="T5" fmla="*/ 0 h 18948"/>
                <a:gd name="T6" fmla="*/ 234 w 21600"/>
                <a:gd name="T7" fmla="*/ 18947 h 18948"/>
                <a:gd name="T8" fmla="*/ 0 w 21600"/>
                <a:gd name="T9" fmla="*/ 15777 h 18948"/>
                <a:gd name="T10" fmla="*/ 6847 w 21600"/>
                <a:gd name="T11" fmla="*/ 0 h 18948"/>
                <a:gd name="T12" fmla="*/ 21600 w 21600"/>
                <a:gd name="T13" fmla="*/ 15777 h 18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18948" fill="none">
                  <a:moveTo>
                    <a:pt x="234" y="18947"/>
                  </a:moveTo>
                  <a:cubicBezTo>
                    <a:pt x="78" y="17898"/>
                    <a:pt x="0" y="16838"/>
                    <a:pt x="0" y="15777"/>
                  </a:cubicBezTo>
                  <a:cubicBezTo>
                    <a:pt x="-1" y="9796"/>
                    <a:pt x="2479" y="4084"/>
                    <a:pt x="6847" y="0"/>
                  </a:cubicBezTo>
                </a:path>
                <a:path w="21600" h="18948" stroke="0">
                  <a:moveTo>
                    <a:pt x="234" y="18947"/>
                  </a:moveTo>
                  <a:cubicBezTo>
                    <a:pt x="78" y="17898"/>
                    <a:pt x="0" y="16838"/>
                    <a:pt x="0" y="15777"/>
                  </a:cubicBezTo>
                  <a:cubicBezTo>
                    <a:pt x="-1" y="9796"/>
                    <a:pt x="2479" y="4084"/>
                    <a:pt x="6847" y="0"/>
                  </a:cubicBezTo>
                  <a:lnTo>
                    <a:pt x="21600" y="15777"/>
                  </a:lnTo>
                  <a:close/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927" name="Group 11"/>
            <p:cNvGrpSpPr>
              <a:grpSpLocks/>
            </p:cNvGrpSpPr>
            <p:nvPr/>
          </p:nvGrpSpPr>
          <p:grpSpPr bwMode="auto">
            <a:xfrm>
              <a:off x="6264274" y="2600325"/>
              <a:ext cx="514350" cy="525462"/>
              <a:chOff x="4394" y="1022"/>
              <a:chExt cx="324" cy="331"/>
            </a:xfrm>
          </p:grpSpPr>
          <p:sp>
            <p:nvSpPr>
              <p:cNvPr id="81928" name="Oval 12"/>
              <p:cNvSpPr>
                <a:spLocks noChangeAspect="1" noChangeArrowheads="1"/>
              </p:cNvSpPr>
              <p:nvPr/>
            </p:nvSpPr>
            <p:spPr bwMode="auto">
              <a:xfrm>
                <a:off x="4503" y="1296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b="1" i="1"/>
              </a:p>
            </p:txBody>
          </p:sp>
          <p:sp>
            <p:nvSpPr>
              <p:cNvPr id="81929" name="Rectangle 13" descr="1"/>
              <p:cNvSpPr>
                <a:spLocks noChangeArrowheads="1"/>
              </p:cNvSpPr>
              <p:nvPr/>
            </p:nvSpPr>
            <p:spPr bwMode="auto">
              <a:xfrm>
                <a:off x="4394" y="1022"/>
                <a:ext cx="32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b="1" i="1">
                    <a:latin typeface="Times New Roman" pitchFamily="18" charset="0"/>
                    <a:ea typeface="MS Gothic" pitchFamily="49" charset="-128"/>
                  </a:rPr>
                  <a:t>M</a:t>
                </a:r>
              </a:p>
            </p:txBody>
          </p:sp>
        </p:grpSp>
        <p:grpSp>
          <p:nvGrpSpPr>
            <p:cNvPr id="81930" name="Group 14"/>
            <p:cNvGrpSpPr>
              <a:grpSpLocks/>
            </p:cNvGrpSpPr>
            <p:nvPr/>
          </p:nvGrpSpPr>
          <p:grpSpPr bwMode="auto">
            <a:xfrm>
              <a:off x="5824091" y="4734382"/>
              <a:ext cx="500063" cy="552451"/>
              <a:chOff x="3521" y="2819"/>
              <a:chExt cx="315" cy="348"/>
            </a:xfrm>
          </p:grpSpPr>
          <p:sp>
            <p:nvSpPr>
              <p:cNvPr id="81931" name="Oval 15"/>
              <p:cNvSpPr>
                <a:spLocks noChangeAspect="1" noChangeArrowheads="1"/>
              </p:cNvSpPr>
              <p:nvPr/>
            </p:nvSpPr>
            <p:spPr bwMode="auto">
              <a:xfrm>
                <a:off x="3543" y="2823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/>
              </a:p>
            </p:txBody>
          </p:sp>
          <p:sp>
            <p:nvSpPr>
              <p:cNvPr id="70" name="Rectangle 16" descr="1"/>
              <p:cNvSpPr>
                <a:spLocks noChangeArrowheads="1"/>
              </p:cNvSpPr>
              <p:nvPr/>
            </p:nvSpPr>
            <p:spPr bwMode="auto">
              <a:xfrm>
                <a:off x="3521" y="2819"/>
                <a:ext cx="315" cy="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100" b="1" i="1" noProof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MS Gothic" panose="020B0609070205080204" pitchFamily="49" charset="-128"/>
                  </a:rPr>
                  <a:t>N</a:t>
                </a:r>
              </a:p>
            </p:txBody>
          </p:sp>
        </p:grpSp>
        <p:sp>
          <p:nvSpPr>
            <p:cNvPr id="81933" name="Arc 17"/>
            <p:cNvSpPr>
              <a:spLocks noChangeAspect="1" noChangeArrowheads="1"/>
            </p:cNvSpPr>
            <p:nvPr/>
          </p:nvSpPr>
          <p:spPr bwMode="auto">
            <a:xfrm>
              <a:off x="4764088" y="2941638"/>
              <a:ext cx="1752600" cy="952500"/>
            </a:xfrm>
            <a:custGeom>
              <a:avLst/>
              <a:gdLst>
                <a:gd name="T0" fmla="*/ 2404 w 21600"/>
                <a:gd name="T1" fmla="*/ 11725 h 11725"/>
                <a:gd name="T2" fmla="*/ 0 w 21600"/>
                <a:gd name="T3" fmla="*/ 1820 h 11725"/>
                <a:gd name="T4" fmla="*/ 76 w 21600"/>
                <a:gd name="T5" fmla="*/ -1 h 11725"/>
                <a:gd name="T6" fmla="*/ 2404 w 21600"/>
                <a:gd name="T7" fmla="*/ 11725 h 11725"/>
                <a:gd name="T8" fmla="*/ 0 w 21600"/>
                <a:gd name="T9" fmla="*/ 1820 h 11725"/>
                <a:gd name="T10" fmla="*/ 76 w 21600"/>
                <a:gd name="T11" fmla="*/ -1 h 11725"/>
                <a:gd name="T12" fmla="*/ 21600 w 21600"/>
                <a:gd name="T13" fmla="*/ 1820 h 1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11725" fill="none">
                  <a:moveTo>
                    <a:pt x="2404" y="11725"/>
                  </a:moveTo>
                  <a:cubicBezTo>
                    <a:pt x="824" y="8662"/>
                    <a:pt x="0" y="5266"/>
                    <a:pt x="0" y="1820"/>
                  </a:cubicBezTo>
                  <a:cubicBezTo>
                    <a:pt x="-1" y="1212"/>
                    <a:pt x="25" y="605"/>
                    <a:pt x="76" y="-1"/>
                  </a:cubicBezTo>
                </a:path>
                <a:path w="21600" h="11725" stroke="0">
                  <a:moveTo>
                    <a:pt x="2404" y="11725"/>
                  </a:moveTo>
                  <a:cubicBezTo>
                    <a:pt x="824" y="8662"/>
                    <a:pt x="0" y="5266"/>
                    <a:pt x="0" y="1820"/>
                  </a:cubicBezTo>
                  <a:cubicBezTo>
                    <a:pt x="-1" y="1212"/>
                    <a:pt x="25" y="605"/>
                    <a:pt x="76" y="-1"/>
                  </a:cubicBezTo>
                  <a:lnTo>
                    <a:pt x="21600" y="1820"/>
                  </a:lnTo>
                  <a:close/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34" name="Arc 18"/>
            <p:cNvSpPr>
              <a:spLocks noChangeAspect="1" noChangeArrowheads="1"/>
            </p:cNvSpPr>
            <p:nvPr/>
          </p:nvSpPr>
          <p:spPr bwMode="auto">
            <a:xfrm>
              <a:off x="4510088" y="3179763"/>
              <a:ext cx="1471612" cy="1625600"/>
            </a:xfrm>
            <a:custGeom>
              <a:avLst/>
              <a:gdLst>
                <a:gd name="T0" fmla="*/ 0 w 18138"/>
                <a:gd name="T1" fmla="*/ 8314 h 20044"/>
                <a:gd name="T2" fmla="*/ 10088 w 18138"/>
                <a:gd name="T3" fmla="*/ -1 h 20044"/>
                <a:gd name="T4" fmla="*/ 0 w 18138"/>
                <a:gd name="T5" fmla="*/ 8314 h 20044"/>
                <a:gd name="T6" fmla="*/ 10088 w 18138"/>
                <a:gd name="T7" fmla="*/ -1 h 20044"/>
                <a:gd name="T8" fmla="*/ 18138 w 18138"/>
                <a:gd name="T9" fmla="*/ 20044 h 20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38" h="20044" fill="none">
                  <a:moveTo>
                    <a:pt x="0" y="8314"/>
                  </a:moveTo>
                  <a:cubicBezTo>
                    <a:pt x="2423" y="4567"/>
                    <a:pt x="5947" y="1662"/>
                    <a:pt x="10088" y="-1"/>
                  </a:cubicBezTo>
                </a:path>
                <a:path w="18138" h="20044" stroke="0">
                  <a:moveTo>
                    <a:pt x="0" y="8314"/>
                  </a:moveTo>
                  <a:cubicBezTo>
                    <a:pt x="2423" y="4567"/>
                    <a:pt x="5947" y="1662"/>
                    <a:pt x="10088" y="-1"/>
                  </a:cubicBezTo>
                  <a:lnTo>
                    <a:pt x="18138" y="20044"/>
                  </a:lnTo>
                  <a:close/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935" name="Group 19"/>
            <p:cNvGrpSpPr>
              <a:grpSpLocks/>
            </p:cNvGrpSpPr>
            <p:nvPr/>
          </p:nvGrpSpPr>
          <p:grpSpPr bwMode="auto">
            <a:xfrm>
              <a:off x="4697428" y="2989950"/>
              <a:ext cx="447675" cy="554038"/>
              <a:chOff x="4463" y="1004"/>
              <a:chExt cx="282" cy="349"/>
            </a:xfrm>
          </p:grpSpPr>
          <p:sp>
            <p:nvSpPr>
              <p:cNvPr id="81936" name="Oval 20"/>
              <p:cNvSpPr>
                <a:spLocks noChangeAspect="1" noChangeArrowheads="1"/>
              </p:cNvSpPr>
              <p:nvPr/>
            </p:nvSpPr>
            <p:spPr bwMode="auto">
              <a:xfrm>
                <a:off x="4503" y="1296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/>
              </a:p>
            </p:txBody>
          </p:sp>
          <p:sp>
            <p:nvSpPr>
              <p:cNvPr id="81937" name="Rectangle 21" descr="1"/>
              <p:cNvSpPr>
                <a:spLocks noChangeArrowheads="1"/>
              </p:cNvSpPr>
              <p:nvPr/>
            </p:nvSpPr>
            <p:spPr bwMode="auto">
              <a:xfrm>
                <a:off x="4463" y="1004"/>
                <a:ext cx="28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b="1" i="1">
                    <a:latin typeface="Times New Roman" pitchFamily="18" charset="0"/>
                    <a:ea typeface="MS Gothic" pitchFamily="49" charset="-128"/>
                  </a:rPr>
                  <a:t>C</a:t>
                </a:r>
              </a:p>
            </p:txBody>
          </p:sp>
        </p:grpSp>
        <p:sp>
          <p:nvSpPr>
            <p:cNvPr id="81938" name="Line 22"/>
            <p:cNvSpPr>
              <a:spLocks noChangeShapeType="1"/>
            </p:cNvSpPr>
            <p:nvPr/>
          </p:nvSpPr>
          <p:spPr bwMode="auto">
            <a:xfrm flipH="1" flipV="1">
              <a:off x="4378325" y="3354388"/>
              <a:ext cx="43434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39" name="Rectangle 27"/>
            <p:cNvSpPr>
              <a:spLocks noChangeArrowheads="1"/>
            </p:cNvSpPr>
            <p:nvPr/>
          </p:nvSpPr>
          <p:spPr bwMode="auto">
            <a:xfrm>
              <a:off x="4479925" y="3048000"/>
              <a:ext cx="413173" cy="79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CN" altLang="zh-CN" sz="3300" i="1">
                <a:solidFill>
                  <a:schemeClr val="tx2"/>
                </a:solidFill>
              </a:endParaRPr>
            </a:p>
          </p:txBody>
        </p:sp>
        <p:sp>
          <p:nvSpPr>
            <p:cNvPr id="81940" name="Text Box 41"/>
            <p:cNvSpPr txBox="1">
              <a:spLocks noChangeArrowheads="1"/>
            </p:cNvSpPr>
            <p:nvPr/>
          </p:nvSpPr>
          <p:spPr bwMode="auto">
            <a:xfrm>
              <a:off x="8386763" y="4797425"/>
              <a:ext cx="649287" cy="4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</a:rPr>
                <a:t>O</a:t>
              </a:r>
              <a:endParaRPr lang="en-US" altLang="zh-CN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64" name="TextBox 79"/>
          <p:cNvSpPr txBox="1">
            <a:spLocks noChangeArrowheads="1"/>
          </p:cNvSpPr>
          <p:nvPr/>
        </p:nvSpPr>
        <p:spPr bwMode="auto">
          <a:xfrm>
            <a:off x="5139223" y="183778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组合 7"/>
          <p:cNvGrpSpPr>
            <a:grpSpLocks/>
          </p:cNvGrpSpPr>
          <p:nvPr/>
        </p:nvGrpSpPr>
        <p:grpSpPr bwMode="auto">
          <a:xfrm>
            <a:off x="3142614" y="601166"/>
            <a:ext cx="2480310" cy="492828"/>
            <a:chOff x="5083" y="1100"/>
            <a:chExt cx="3905" cy="778"/>
          </a:xfrm>
        </p:grpSpPr>
        <p:grpSp>
          <p:nvGrpSpPr>
            <p:cNvPr id="29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31" name="缺角矩形 30"/>
              <p:cNvSpPr/>
              <p:nvPr/>
            </p:nvSpPr>
            <p:spPr>
              <a:xfrm rot="3000000">
                <a:off x="4021629" y="597168"/>
                <a:ext cx="418737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32" name="缺角矩形 31"/>
              <p:cNvSpPr/>
              <p:nvPr/>
            </p:nvSpPr>
            <p:spPr>
              <a:xfrm rot="3000000">
                <a:off x="4478866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33" name="缺角矩形 32"/>
              <p:cNvSpPr/>
              <p:nvPr/>
            </p:nvSpPr>
            <p:spPr>
              <a:xfrm rot="3000000">
                <a:off x="4936102" y="597168"/>
                <a:ext cx="418737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34" name="缺角矩形 33"/>
              <p:cNvSpPr/>
              <p:nvPr/>
            </p:nvSpPr>
            <p:spPr>
              <a:xfrm rot="3000000">
                <a:off x="3564392" y="597167"/>
                <a:ext cx="418737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35" name="缺角矩形 34"/>
              <p:cNvSpPr/>
              <p:nvPr/>
            </p:nvSpPr>
            <p:spPr>
              <a:xfrm rot="3000000">
                <a:off x="5393339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2"/>
          <p:cNvGrpSpPr>
            <a:grpSpLocks/>
          </p:cNvGrpSpPr>
          <p:nvPr/>
        </p:nvGrpSpPr>
        <p:grpSpPr bwMode="auto">
          <a:xfrm>
            <a:off x="10938" y="-22568"/>
            <a:ext cx="2006600" cy="476924"/>
            <a:chOff x="263" y="162"/>
            <a:chExt cx="3160" cy="753"/>
          </a:xfrm>
        </p:grpSpPr>
        <p:sp>
          <p:nvSpPr>
            <p:cNvPr id="37" name="文本框 20"/>
            <p:cNvSpPr txBox="1">
              <a:spLocks noChangeArrowheads="1"/>
            </p:cNvSpPr>
            <p:nvPr/>
          </p:nvSpPr>
          <p:spPr bwMode="auto">
            <a:xfrm>
              <a:off x="831" y="162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38" name="组合 1"/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39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74"/>
              <p:cNvSpPr>
                <a:spLocks noChangeAspect="1" noEditPoints="1"/>
              </p:cNvSpPr>
              <p:nvPr/>
            </p:nvSpPr>
            <p:spPr bwMode="auto">
              <a:xfrm>
                <a:off x="274" y="211"/>
                <a:ext cx="567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726394" y="1279294"/>
            <a:ext cx="7789804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ct val="170000"/>
              </a:lnSpc>
              <a:tabLst>
                <a:tab pos="2105025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4.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如图，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OP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平分∠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AOB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PC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OA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PD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OB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足分别是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D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，下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列结论中错误的是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en-US" altLang="zh-CN" sz="2000" b="1" dirty="0">
              <a:latin typeface="楷体" pitchFamily="49" charset="-122"/>
              <a:ea typeface="楷体" pitchFamily="49" charset="-122"/>
            </a:endParaRPr>
          </a:p>
          <a:p>
            <a:pPr indent="266700" eaLnBrk="0" hangingPunct="0">
              <a:lnSpc>
                <a:spcPct val="170000"/>
              </a:lnSpc>
              <a:tabLst>
                <a:tab pos="2105025" algn="l"/>
              </a:tabLst>
            </a:pPr>
            <a:r>
              <a:rPr lang="en-US" altLang="zh-CN" sz="2400" b="1" dirty="0">
                <a:latin typeface="+mn-lt"/>
              </a:rPr>
              <a:t>A</a:t>
            </a:r>
            <a:r>
              <a:rPr lang="en-US" altLang="zh-CN" sz="2400" b="1" dirty="0" smtClean="0">
                <a:latin typeface="+mn-lt"/>
                <a:ea typeface="MingLiU_HKSCS" pitchFamily="18" charset="-120"/>
              </a:rPr>
              <a:t>. </a:t>
            </a:r>
            <a:r>
              <a:rPr lang="en-US" altLang="zh-CN" sz="2400" b="1" i="1" dirty="0" smtClean="0">
                <a:latin typeface="+mn-lt"/>
                <a:ea typeface="MingLiU_HKSCS" pitchFamily="18" charset="-120"/>
              </a:rPr>
              <a:t>PC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en-US" altLang="zh-CN" sz="2400" b="1" i="1" dirty="0">
                <a:latin typeface="+mn-lt"/>
                <a:ea typeface="MingLiU_HKSCS" pitchFamily="18" charset="-120"/>
              </a:rPr>
              <a:t>PD                     </a:t>
            </a:r>
            <a:r>
              <a:rPr lang="en-US" altLang="zh-CN" sz="2400" b="1" i="1" dirty="0" smtClean="0">
                <a:latin typeface="+mn-lt"/>
                <a:ea typeface="MingLiU_HKSCS" pitchFamily="18" charset="-120"/>
              </a:rPr>
              <a:t>      </a:t>
            </a:r>
            <a:r>
              <a:rPr lang="en-US" altLang="zh-CN" sz="2400" b="1" dirty="0" smtClean="0">
                <a:latin typeface="+mn-lt"/>
                <a:ea typeface="MingLiU_HKSCS" pitchFamily="18" charset="-120"/>
              </a:rPr>
              <a:t>B. </a:t>
            </a:r>
            <a:r>
              <a:rPr lang="en-US" altLang="zh-CN" sz="2400" b="1" i="1" dirty="0" smtClean="0">
                <a:latin typeface="+mn-lt"/>
                <a:ea typeface="MingLiU_HKSCS" pitchFamily="18" charset="-120"/>
              </a:rPr>
              <a:t>OC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en-US" altLang="zh-CN" sz="2400" b="1" i="1" dirty="0">
                <a:latin typeface="+mn-lt"/>
                <a:ea typeface="MingLiU_HKSCS" pitchFamily="18" charset="-120"/>
              </a:rPr>
              <a:t>OD</a:t>
            </a:r>
            <a:r>
              <a:rPr lang="en-US" altLang="zh-CN" sz="2400" b="1" dirty="0">
                <a:latin typeface="+mn-lt"/>
                <a:ea typeface="MingLiU_HKSCS" pitchFamily="18" charset="-120"/>
              </a:rPr>
              <a:t>	</a:t>
            </a:r>
          </a:p>
          <a:p>
            <a:pPr indent="266700" eaLnBrk="0" hangingPunct="0">
              <a:lnSpc>
                <a:spcPct val="170000"/>
              </a:lnSpc>
              <a:tabLst>
                <a:tab pos="2105025" algn="l"/>
              </a:tabLst>
            </a:pPr>
            <a:r>
              <a:rPr lang="en-US" altLang="zh-CN" sz="2400" b="1" dirty="0">
                <a:latin typeface="+mn-lt"/>
                <a:ea typeface="MingLiU_HKSCS" pitchFamily="18" charset="-120"/>
              </a:rPr>
              <a:t>C</a:t>
            </a:r>
            <a:r>
              <a:rPr lang="en-US" altLang="zh-CN" sz="2400" b="1" dirty="0" smtClean="0">
                <a:latin typeface="+mn-lt"/>
                <a:ea typeface="MingLiU_HKSCS" pitchFamily="18" charset="-120"/>
              </a:rPr>
              <a:t>.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MingLiU_HKSCS" pitchFamily="18" charset="-120"/>
              </a:rPr>
              <a:t>CPO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＝∠</a:t>
            </a:r>
            <a:r>
              <a:rPr lang="en-US" altLang="zh-CN" sz="2400" b="1" i="1" dirty="0">
                <a:latin typeface="+mn-lt"/>
                <a:ea typeface="MingLiU_HKSCS" pitchFamily="18" charset="-120"/>
              </a:rPr>
              <a:t>DPO      </a:t>
            </a:r>
            <a:r>
              <a:rPr lang="en-US" altLang="zh-CN" sz="2400" b="1" i="1" dirty="0" smtClean="0">
                <a:latin typeface="+mn-lt"/>
                <a:ea typeface="MingLiU_HKSCS" pitchFamily="18" charset="-120"/>
              </a:rPr>
              <a:t>       </a:t>
            </a:r>
            <a:r>
              <a:rPr lang="en-US" altLang="zh-CN" sz="2400" b="1" dirty="0">
                <a:latin typeface="+mn-lt"/>
                <a:ea typeface="MingLiU_HKSCS" pitchFamily="18" charset="-120"/>
              </a:rPr>
              <a:t>D</a:t>
            </a:r>
            <a:r>
              <a:rPr lang="en-US" altLang="zh-CN" sz="2400" b="1" dirty="0" smtClean="0">
                <a:latin typeface="+mn-lt"/>
                <a:ea typeface="MingLiU_HKSCS" pitchFamily="18" charset="-120"/>
              </a:rPr>
              <a:t>. </a:t>
            </a:r>
            <a:r>
              <a:rPr lang="en-US" altLang="zh-CN" sz="2400" b="1" i="1" dirty="0" smtClean="0">
                <a:latin typeface="+mn-lt"/>
                <a:ea typeface="MingLiU_HKSCS" pitchFamily="18" charset="-120"/>
              </a:rPr>
              <a:t>OC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en-US" altLang="zh-CN" sz="2400" b="1" i="1" dirty="0">
                <a:latin typeface="+mn-lt"/>
                <a:ea typeface="MingLiU_HKSCS" pitchFamily="18" charset="-120"/>
              </a:rPr>
              <a:t>PC</a:t>
            </a:r>
          </a:p>
        </p:txBody>
      </p:sp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5419008" y="209833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D</a:t>
            </a:r>
          </a:p>
        </p:txBody>
      </p:sp>
      <p:grpSp>
        <p:nvGrpSpPr>
          <p:cNvPr id="11" name="组合 2"/>
          <p:cNvGrpSpPr>
            <a:grpSpLocks/>
          </p:cNvGrpSpPr>
          <p:nvPr/>
        </p:nvGrpSpPr>
        <p:grpSpPr bwMode="auto">
          <a:xfrm>
            <a:off x="-3350" y="51901"/>
            <a:ext cx="2006600" cy="393961"/>
            <a:chOff x="123" y="157"/>
            <a:chExt cx="3160" cy="620"/>
          </a:xfrm>
        </p:grpSpPr>
        <p:cxnSp>
          <p:nvCxnSpPr>
            <p:cNvPr id="13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72" y="2329163"/>
            <a:ext cx="2296668" cy="1656588"/>
          </a:xfrm>
          <a:prstGeom prst="rect">
            <a:avLst/>
          </a:prstGeom>
        </p:spPr>
      </p:pic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470995" y="-22443"/>
            <a:ext cx="1473200" cy="4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500" b="1" dirty="0">
                <a:latin typeface="+mn-lt"/>
                <a:cs typeface="Yuanti SC"/>
              </a:rPr>
              <a:t>巩固</a:t>
            </a:r>
            <a:r>
              <a:rPr lang="zh-CN" altLang="en-US" sz="2500" b="1" dirty="0" smtClean="0">
                <a:latin typeface="+mn-lt"/>
                <a:cs typeface="Yuanti SC"/>
              </a:rPr>
              <a:t>练习</a:t>
            </a:r>
            <a:endParaRPr lang="zh-CN" altLang="en-US" sz="2500" b="1" dirty="0">
              <a:latin typeface="+mn-lt"/>
              <a:cs typeface="Yuanti SC"/>
            </a:endParaRPr>
          </a:p>
        </p:txBody>
      </p:sp>
      <p:grpSp>
        <p:nvGrpSpPr>
          <p:cNvPr id="10" name="组合 7"/>
          <p:cNvGrpSpPr>
            <a:grpSpLocks/>
          </p:cNvGrpSpPr>
          <p:nvPr/>
        </p:nvGrpSpPr>
        <p:grpSpPr bwMode="auto">
          <a:xfrm>
            <a:off x="3142614" y="601166"/>
            <a:ext cx="2480310" cy="492828"/>
            <a:chOff x="5083" y="1100"/>
            <a:chExt cx="3905" cy="778"/>
          </a:xfrm>
        </p:grpSpPr>
        <p:grpSp>
          <p:nvGrpSpPr>
            <p:cNvPr id="12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5" name="缺角矩形 14"/>
              <p:cNvSpPr/>
              <p:nvPr/>
            </p:nvSpPr>
            <p:spPr>
              <a:xfrm rot="3000000">
                <a:off x="4021629" y="597168"/>
                <a:ext cx="418737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7" name="缺角矩形 16"/>
              <p:cNvSpPr/>
              <p:nvPr/>
            </p:nvSpPr>
            <p:spPr>
              <a:xfrm rot="3000000">
                <a:off x="4478866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8" name="缺角矩形 17"/>
              <p:cNvSpPr/>
              <p:nvPr/>
            </p:nvSpPr>
            <p:spPr>
              <a:xfrm rot="3000000">
                <a:off x="4936102" y="597168"/>
                <a:ext cx="418737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9" name="缺角矩形 18"/>
              <p:cNvSpPr/>
              <p:nvPr/>
            </p:nvSpPr>
            <p:spPr>
              <a:xfrm rot="3000000">
                <a:off x="3564392" y="597167"/>
                <a:ext cx="418737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0" name="缺角矩形 19"/>
              <p:cNvSpPr/>
              <p:nvPr/>
            </p:nvSpPr>
            <p:spPr>
              <a:xfrm rot="3000000">
                <a:off x="5393339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30"/>
          <p:cNvSpPr txBox="1">
            <a:spLocks noChangeArrowheads="1"/>
          </p:cNvSpPr>
          <p:nvPr/>
        </p:nvSpPr>
        <p:spPr bwMode="auto">
          <a:xfrm>
            <a:off x="713326" y="1344005"/>
            <a:ext cx="7497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itchFamily="2" charset="-122"/>
              </a:rPr>
              <a:t>5.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如图，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AD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是△</a:t>
            </a:r>
            <a:r>
              <a:rPr lang="zh-CN" altLang="zh-CN" sz="2400" b="1" i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ABC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的角平分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线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，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DE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⊥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AB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，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垂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足为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，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S</a:t>
            </a:r>
            <a:r>
              <a:rPr lang="zh-CN" altLang="zh-CN" sz="2400" b="1" i="1" baseline="-25000" dirty="0">
                <a:latin typeface="+mn-lt"/>
                <a:ea typeface="楷体" panose="02010609060101010101" pitchFamily="49" charset="-122"/>
                <a:sym typeface="宋体" pitchFamily="2" charset="-122"/>
              </a:rPr>
              <a:t>△ABC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＝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7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，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DE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＝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，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AB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＝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4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，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  <a:sym typeface="宋体" pitchFamily="2" charset="-122"/>
              </a:rPr>
              <a:t>则</a:t>
            </a:r>
            <a:r>
              <a:rPr lang="zh-CN" altLang="zh-CN" sz="2400" b="1" i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AC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  <a:sym typeface="宋体" pitchFamily="2" charset="-122"/>
              </a:rPr>
              <a:t>的长是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(　　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25700" y="2698312"/>
            <a:ext cx="58864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+mn-lt"/>
                <a:ea typeface="黑体" pitchFamily="49" charset="-122"/>
              </a:rPr>
              <a:t>A．6      B．5          C．4          D．3</a:t>
            </a:r>
          </a:p>
        </p:txBody>
      </p:sp>
      <p:sp>
        <p:nvSpPr>
          <p:cNvPr id="83971" name="Text Box 14"/>
          <p:cNvSpPr txBox="1">
            <a:spLocks noChangeArrowheads="1"/>
          </p:cNvSpPr>
          <p:nvPr/>
        </p:nvSpPr>
        <p:spPr bwMode="auto">
          <a:xfrm>
            <a:off x="6608408" y="2009297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3300"/>
                </a:solidFill>
                <a:latin typeface="+mn-lt"/>
              </a:rPr>
              <a:t>D</a:t>
            </a:r>
          </a:p>
        </p:txBody>
      </p:sp>
      <p:grpSp>
        <p:nvGrpSpPr>
          <p:cNvPr id="24" name="组合 2"/>
          <p:cNvGrpSpPr>
            <a:grpSpLocks/>
          </p:cNvGrpSpPr>
          <p:nvPr/>
        </p:nvGrpSpPr>
        <p:grpSpPr bwMode="auto">
          <a:xfrm>
            <a:off x="19327" y="-22568"/>
            <a:ext cx="2006600" cy="476924"/>
            <a:chOff x="263" y="162"/>
            <a:chExt cx="3160" cy="753"/>
          </a:xfrm>
        </p:grpSpPr>
        <p:sp>
          <p:nvSpPr>
            <p:cNvPr id="25" name="文本框 20"/>
            <p:cNvSpPr txBox="1">
              <a:spLocks noChangeArrowheads="1"/>
            </p:cNvSpPr>
            <p:nvPr/>
          </p:nvSpPr>
          <p:spPr bwMode="auto">
            <a:xfrm>
              <a:off x="831" y="162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26" name="组合 1"/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27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74"/>
              <p:cNvSpPr>
                <a:spLocks noChangeAspect="1" noEditPoints="1"/>
              </p:cNvSpPr>
              <p:nvPr/>
            </p:nvSpPr>
            <p:spPr bwMode="auto">
              <a:xfrm>
                <a:off x="274" y="211"/>
                <a:ext cx="567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7"/>
          <p:cNvGrpSpPr>
            <a:grpSpLocks/>
          </p:cNvGrpSpPr>
          <p:nvPr/>
        </p:nvGrpSpPr>
        <p:grpSpPr bwMode="auto">
          <a:xfrm>
            <a:off x="3142614" y="601166"/>
            <a:ext cx="2480310" cy="492828"/>
            <a:chOff x="5083" y="1100"/>
            <a:chExt cx="3905" cy="778"/>
          </a:xfrm>
        </p:grpSpPr>
        <p:grpSp>
          <p:nvGrpSpPr>
            <p:cNvPr id="30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32" name="缺角矩形 31"/>
              <p:cNvSpPr/>
              <p:nvPr/>
            </p:nvSpPr>
            <p:spPr>
              <a:xfrm rot="3000000">
                <a:off x="4021629" y="597168"/>
                <a:ext cx="418737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33" name="缺角矩形 32"/>
              <p:cNvSpPr/>
              <p:nvPr/>
            </p:nvSpPr>
            <p:spPr>
              <a:xfrm rot="3000000">
                <a:off x="4478866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34" name="缺角矩形 33"/>
              <p:cNvSpPr/>
              <p:nvPr/>
            </p:nvSpPr>
            <p:spPr>
              <a:xfrm rot="3000000">
                <a:off x="4936102" y="597168"/>
                <a:ext cx="418737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35" name="缺角矩形 34"/>
              <p:cNvSpPr/>
              <p:nvPr/>
            </p:nvSpPr>
            <p:spPr>
              <a:xfrm rot="3000000">
                <a:off x="3564392" y="597167"/>
                <a:ext cx="418737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36" name="缺角矩形 35"/>
              <p:cNvSpPr/>
              <p:nvPr/>
            </p:nvSpPr>
            <p:spPr>
              <a:xfrm rot="3000000">
                <a:off x="5393339" y="597167"/>
                <a:ext cx="418737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</p:grp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  <a:latin typeface="+mn-lt"/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7" name="组合 7"/>
          <p:cNvGrpSpPr>
            <a:grpSpLocks/>
          </p:cNvGrpSpPr>
          <p:nvPr/>
        </p:nvGrpSpPr>
        <p:grpSpPr bwMode="auto">
          <a:xfrm>
            <a:off x="6404911" y="2984544"/>
            <a:ext cx="1524000" cy="895350"/>
            <a:chOff x="9582" y="3235"/>
            <a:chExt cx="3200" cy="1882"/>
          </a:xfrm>
        </p:grpSpPr>
        <p:sp>
          <p:nvSpPr>
            <p:cNvPr id="38" name="任意多边形 4"/>
            <p:cNvSpPr>
              <a:spLocks noChangeArrowheads="1"/>
            </p:cNvSpPr>
            <p:nvPr/>
          </p:nvSpPr>
          <p:spPr bwMode="auto">
            <a:xfrm>
              <a:off x="9582" y="3235"/>
              <a:ext cx="3201" cy="1847"/>
            </a:xfrm>
            <a:custGeom>
              <a:avLst/>
              <a:gdLst>
                <a:gd name="T0" fmla="*/ 0 w 2032635"/>
                <a:gd name="T1" fmla="*/ 0 h 1172845"/>
                <a:gd name="T2" fmla="*/ 0 w 2032635"/>
                <a:gd name="T3" fmla="*/ 1172845 h 1172845"/>
                <a:gd name="T4" fmla="*/ 2032635 w 2032635"/>
                <a:gd name="T5" fmla="*/ 1172845 h 1172845"/>
                <a:gd name="T6" fmla="*/ 0 w 2032635"/>
                <a:gd name="T7" fmla="*/ 0 h 117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635" h="1172845">
                  <a:moveTo>
                    <a:pt x="0" y="0"/>
                  </a:moveTo>
                  <a:lnTo>
                    <a:pt x="0" y="1172845"/>
                  </a:lnTo>
                  <a:lnTo>
                    <a:pt x="2032635" y="117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 i="1">
                <a:latin typeface="+mn-lt"/>
              </a:endParaRPr>
            </a:p>
          </p:txBody>
        </p:sp>
        <p:cxnSp>
          <p:nvCxnSpPr>
            <p:cNvPr id="39" name="直接连接符 5"/>
            <p:cNvCxnSpPr>
              <a:cxnSpLocks noChangeShapeType="1"/>
              <a:stCxn id="38" idx="1"/>
            </p:cNvCxnSpPr>
            <p:nvPr/>
          </p:nvCxnSpPr>
          <p:spPr bwMode="auto">
            <a:xfrm flipV="1">
              <a:off x="9582" y="3841"/>
              <a:ext cx="1090" cy="1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接连接符 6"/>
            <p:cNvCxnSpPr>
              <a:cxnSpLocks noChangeShapeType="1"/>
              <a:stCxn id="38" idx="1"/>
            </p:cNvCxnSpPr>
            <p:nvPr/>
          </p:nvCxnSpPr>
          <p:spPr bwMode="auto">
            <a:xfrm flipV="1">
              <a:off x="10672" y="3841"/>
              <a:ext cx="0" cy="1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7904828" y="367828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latin typeface="+mn-lt"/>
              </a:rPr>
              <a:t>B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076028" y="280674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latin typeface="+mn-lt"/>
              </a:rPr>
              <a:t>C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753953" y="3887831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latin typeface="+mn-lt"/>
              </a:rPr>
              <a:t>E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180803" y="386401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latin typeface="+mn-lt"/>
              </a:rPr>
              <a:t>A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892003" y="298454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latin typeface="+mn-lt"/>
              </a:rPr>
              <a:t>D</a:t>
            </a:r>
          </a:p>
        </p:txBody>
      </p:sp>
      <p:cxnSp>
        <p:nvCxnSpPr>
          <p:cNvPr id="46" name="直接连接符 13"/>
          <p:cNvCxnSpPr>
            <a:cxnSpLocks noChangeShapeType="1"/>
            <a:stCxn id="38" idx="1"/>
          </p:cNvCxnSpPr>
          <p:nvPr/>
        </p:nvCxnSpPr>
        <p:spPr bwMode="auto">
          <a:xfrm>
            <a:off x="6373161" y="3290931"/>
            <a:ext cx="541337" cy="0"/>
          </a:xfrm>
          <a:prstGeom prst="line">
            <a:avLst/>
          </a:prstGeom>
          <a:noFill/>
          <a:ln w="28575">
            <a:solidFill>
              <a:srgbClr val="EB2A0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084028" y="3141706"/>
            <a:ext cx="33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rgbClr val="FF3300"/>
                </a:solidFill>
                <a:latin typeface="+mn-lt"/>
              </a:rPr>
              <a:t>F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8"/>
          <p:cNvGrpSpPr>
            <a:grpSpLocks/>
          </p:cNvGrpSpPr>
          <p:nvPr/>
        </p:nvGrpSpPr>
        <p:grpSpPr bwMode="auto">
          <a:xfrm>
            <a:off x="6581665" y="2429019"/>
            <a:ext cx="2112962" cy="1603375"/>
            <a:chOff x="0" y="0"/>
            <a:chExt cx="1790" cy="1321"/>
          </a:xfrm>
        </p:grpSpPr>
        <p:grpSp>
          <p:nvGrpSpPr>
            <p:cNvPr id="83970" name="Group 9"/>
            <p:cNvGrpSpPr>
              <a:grpSpLocks/>
            </p:cNvGrpSpPr>
            <p:nvPr/>
          </p:nvGrpSpPr>
          <p:grpSpPr bwMode="auto">
            <a:xfrm>
              <a:off x="96" y="240"/>
              <a:ext cx="1546" cy="912"/>
              <a:chOff x="0" y="0"/>
              <a:chExt cx="1546" cy="912"/>
            </a:xfrm>
          </p:grpSpPr>
          <p:pic>
            <p:nvPicPr>
              <p:cNvPr id="83971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88284">
                <a:off x="0" y="0"/>
                <a:ext cx="154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9" name="Rectangle 11"/>
              <p:cNvSpPr/>
              <p:nvPr/>
            </p:nvSpPr>
            <p:spPr>
              <a:xfrm rot="10800000">
                <a:off x="1352" y="712"/>
                <a:ext cx="105" cy="10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 b="1" i="1" dirty="0">
                  <a:latin typeface="+mn-lt"/>
                </a:endParaRPr>
              </a:p>
            </p:txBody>
          </p:sp>
          <p:sp>
            <p:nvSpPr>
              <p:cNvPr id="23560" name="Rectangle 12"/>
              <p:cNvSpPr/>
              <p:nvPr/>
            </p:nvSpPr>
            <p:spPr>
              <a:xfrm rot="9053165">
                <a:off x="1194" y="164"/>
                <a:ext cx="105" cy="103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 b="1" i="1" dirty="0">
                  <a:latin typeface="+mn-lt"/>
                </a:endParaRPr>
              </a:p>
            </p:txBody>
          </p:sp>
        </p:grpSp>
        <p:sp>
          <p:nvSpPr>
            <p:cNvPr id="83974" name="Text Box 13"/>
            <p:cNvSpPr txBox="1">
              <a:spLocks noChangeArrowheads="1"/>
            </p:cNvSpPr>
            <p:nvPr/>
          </p:nvSpPr>
          <p:spPr bwMode="auto">
            <a:xfrm>
              <a:off x="1163" y="192"/>
              <a:ext cx="28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i="1">
                  <a:latin typeface="+mn-lt"/>
                  <a:ea typeface="EU-B1X"/>
                  <a:cs typeface="EU-B1X"/>
                </a:rPr>
                <a:t>E</a:t>
              </a:r>
            </a:p>
          </p:txBody>
        </p:sp>
        <p:sp>
          <p:nvSpPr>
            <p:cNvPr id="83975" name="Text Box 14"/>
            <p:cNvSpPr txBox="1">
              <a:spLocks noChangeArrowheads="1"/>
            </p:cNvSpPr>
            <p:nvPr/>
          </p:nvSpPr>
          <p:spPr bwMode="auto">
            <a:xfrm>
              <a:off x="1502" y="604"/>
              <a:ext cx="2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 i="1">
                  <a:latin typeface="+mn-lt"/>
                  <a:ea typeface="EU-B1X"/>
                  <a:cs typeface="EU-B1X"/>
                </a:rPr>
                <a:t>D</a:t>
              </a:r>
            </a:p>
          </p:txBody>
        </p:sp>
        <p:sp>
          <p:nvSpPr>
            <p:cNvPr id="83976" name="Text Box 15"/>
            <p:cNvSpPr txBox="1">
              <a:spLocks noChangeArrowheads="1"/>
            </p:cNvSpPr>
            <p:nvPr/>
          </p:nvSpPr>
          <p:spPr bwMode="auto">
            <a:xfrm>
              <a:off x="1488" y="1008"/>
              <a:ext cx="2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" b="1" i="1">
                  <a:latin typeface="+mn-lt"/>
                  <a:ea typeface="EU-B1X"/>
                  <a:cs typeface="EU-B1X"/>
                </a:rPr>
                <a:t>C</a:t>
              </a:r>
            </a:p>
          </p:txBody>
        </p:sp>
        <p:sp>
          <p:nvSpPr>
            <p:cNvPr id="83977" name="Text Box 16"/>
            <p:cNvSpPr txBox="1">
              <a:spLocks noChangeArrowheads="1"/>
            </p:cNvSpPr>
            <p:nvPr/>
          </p:nvSpPr>
          <p:spPr bwMode="auto">
            <a:xfrm>
              <a:off x="0" y="1056"/>
              <a:ext cx="28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i="1">
                  <a:latin typeface="+mn-lt"/>
                  <a:ea typeface="EU-B1X"/>
                  <a:cs typeface="EU-B1X"/>
                </a:rPr>
                <a:t>B</a:t>
              </a:r>
            </a:p>
          </p:txBody>
        </p:sp>
        <p:sp>
          <p:nvSpPr>
            <p:cNvPr id="83978" name="Text Box 17"/>
            <p:cNvSpPr txBox="1">
              <a:spLocks noChangeArrowheads="1"/>
            </p:cNvSpPr>
            <p:nvPr/>
          </p:nvSpPr>
          <p:spPr bwMode="auto">
            <a:xfrm>
              <a:off x="1488" y="0"/>
              <a:ext cx="28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latin typeface="+mn-lt"/>
                  <a:ea typeface="EU-B1X"/>
                  <a:cs typeface="EU-B1X"/>
                </a:rPr>
                <a:t>A</a:t>
              </a:r>
            </a:p>
          </p:txBody>
        </p:sp>
      </p:grpSp>
      <p:sp>
        <p:nvSpPr>
          <p:cNvPr id="38923" name="TextBox 21"/>
          <p:cNvSpPr txBox="1"/>
          <p:nvPr/>
        </p:nvSpPr>
        <p:spPr>
          <a:xfrm flipH="1">
            <a:off x="8521590" y="2995757"/>
            <a:ext cx="428625" cy="33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575" b="1" noProof="1">
                <a:solidFill>
                  <a:srgbClr val="FF0000"/>
                </a:solidFill>
                <a:latin typeface="+mn-lt"/>
              </a:rPr>
              <a:t>6</a:t>
            </a:r>
            <a:endParaRPr lang="zh-CN" altLang="en-US" sz="1575" b="1" noProof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24" name="TextBox 22"/>
          <p:cNvSpPr txBox="1"/>
          <p:nvPr/>
        </p:nvSpPr>
        <p:spPr>
          <a:xfrm>
            <a:off x="7754827" y="3729182"/>
            <a:ext cx="320675" cy="33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575" b="1" noProof="1">
                <a:solidFill>
                  <a:srgbClr val="FF0000"/>
                </a:solidFill>
                <a:latin typeface="+mn-lt"/>
              </a:rPr>
              <a:t>8</a:t>
            </a:r>
            <a:endParaRPr lang="zh-CN" altLang="en-US" sz="1575" b="1" noProof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25" name="TextBox 23"/>
          <p:cNvSpPr txBox="1"/>
          <p:nvPr/>
        </p:nvSpPr>
        <p:spPr>
          <a:xfrm>
            <a:off x="7354777" y="2929082"/>
            <a:ext cx="428625" cy="33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575" b="1" noProof="1">
                <a:solidFill>
                  <a:srgbClr val="FF0000"/>
                </a:solidFill>
                <a:latin typeface="+mn-lt"/>
              </a:rPr>
              <a:t>10</a:t>
            </a:r>
            <a:endParaRPr lang="zh-CN" altLang="en-US" sz="1575" b="1" noProof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3982" name="直接连接符 17"/>
          <p:cNvCxnSpPr>
            <a:cxnSpLocks noChangeShapeType="1"/>
          </p:cNvCxnSpPr>
          <p:nvPr/>
        </p:nvCxnSpPr>
        <p:spPr bwMode="auto">
          <a:xfrm flipV="1">
            <a:off x="8221552" y="3095769"/>
            <a:ext cx="133350" cy="33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83" name="直接连接符 19"/>
          <p:cNvCxnSpPr>
            <a:cxnSpLocks noChangeShapeType="1"/>
          </p:cNvCxnSpPr>
          <p:nvPr/>
        </p:nvCxnSpPr>
        <p:spPr bwMode="auto">
          <a:xfrm flipV="1">
            <a:off x="8321565" y="3429144"/>
            <a:ext cx="166687" cy="33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4" name="文本框 2"/>
          <p:cNvSpPr txBox="1">
            <a:spLocks noChangeArrowheads="1"/>
          </p:cNvSpPr>
          <p:nvPr/>
        </p:nvSpPr>
        <p:spPr bwMode="auto">
          <a:xfrm>
            <a:off x="511729" y="1021389"/>
            <a:ext cx="8484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1.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在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Rt△ABC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中，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BD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平分∠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DE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⊥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于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，则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：</a:t>
            </a:r>
            <a:endParaRPr lang="en-US" altLang="zh-CN" sz="2400" b="1" dirty="0" smtClean="0">
              <a:latin typeface="+mn-lt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1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哪条线段与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DE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相等？为什么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？</a:t>
            </a:r>
            <a:endParaRPr lang="en-US" altLang="zh-CN" sz="2400" b="1" dirty="0" smtClean="0">
              <a:latin typeface="+mn-lt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若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10，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BC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8，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AC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6，求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BE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AE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的长和△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AED    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的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周长.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769739" y="2592877"/>
            <a:ext cx="650012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en-US" sz="2000" b="1" dirty="0">
                <a:latin typeface="+mn-lt"/>
                <a:ea typeface="黑体" panose="02010609060101010101" pitchFamily="49" charset="-122"/>
                <a:sym typeface="微软雅黑" pitchFamily="34" charset="-122"/>
              </a:rPr>
              <a:t>(</a:t>
            </a:r>
            <a:r>
              <a:rPr lang="en-US" altLang="en-US" sz="2000" b="1" dirty="0" smtClean="0">
                <a:latin typeface="+mn-lt"/>
                <a:ea typeface="仿宋" pitchFamily="49" charset="-122"/>
                <a:sym typeface="微软雅黑" pitchFamily="34" charset="-122"/>
              </a:rPr>
              <a:t>1)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DC=DE</a:t>
            </a:r>
            <a:r>
              <a:rPr lang="en-US" altLang="zh-CN" sz="2000" b="1" i="1" dirty="0" smtClean="0">
                <a:latin typeface="+mn-lt"/>
                <a:ea typeface="仿宋" pitchFamily="49" charset="-122"/>
                <a:sym typeface="微软雅黑" pitchFamily="34" charset="-122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2000" b="1" dirty="0" smtClean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理由如下</a:t>
            </a:r>
            <a:r>
              <a:rPr lang="en-US" altLang="en-US" sz="2000" b="1" dirty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：角平分线上的点到角两边的距离相等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2000" b="1" dirty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（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2</a:t>
            </a:r>
            <a:r>
              <a:rPr lang="en-US" altLang="en-US" sz="2000" b="1" dirty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）在</a:t>
            </a: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Rt△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CDB</a:t>
            </a:r>
            <a:r>
              <a:rPr lang="en-US" altLang="en-US" sz="2000" b="1" dirty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和</a:t>
            </a: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Rt△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EDB</a:t>
            </a:r>
            <a:r>
              <a:rPr lang="en-US" altLang="en-US" sz="2000" b="1" dirty="0" smtClean="0">
                <a:latin typeface="仿宋" pitchFamily="49" charset="-122"/>
                <a:ea typeface="仿宋" pitchFamily="49" charset="-122"/>
                <a:sym typeface="微软雅黑" pitchFamily="34" charset="-122"/>
              </a:rPr>
              <a:t>中，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DC=DE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DB=DB</a:t>
            </a:r>
            <a:r>
              <a:rPr lang="en-US" altLang="en-US" sz="2000" b="1" dirty="0" smtClean="0">
                <a:latin typeface="+mn-lt"/>
                <a:ea typeface="仿宋" pitchFamily="49" charset="-122"/>
                <a:sym typeface="微软雅黑" pitchFamily="34" charset="-122"/>
              </a:rPr>
              <a:t>，</a:t>
            </a:r>
            <a:endParaRPr lang="en-US" altLang="en-US" sz="2000" b="1" dirty="0">
              <a:latin typeface="+mn-lt"/>
              <a:ea typeface="仿宋" pitchFamily="49" charset="-122"/>
              <a:sym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∴Rt△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CDB</a:t>
            </a: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≌Rt△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EDB</a:t>
            </a: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(HL</a:t>
            </a:r>
            <a:r>
              <a:rPr lang="en-US" altLang="zh-CN" sz="2000" b="1" dirty="0" smtClean="0">
                <a:latin typeface="+mn-lt"/>
                <a:ea typeface="仿宋" pitchFamily="49" charset="-122"/>
                <a:sym typeface="微软雅黑" pitchFamily="34" charset="-122"/>
              </a:rPr>
              <a:t>)</a:t>
            </a:r>
            <a:r>
              <a:rPr lang="en-US" altLang="en-US" sz="2000" b="1" dirty="0" smtClean="0">
                <a:latin typeface="+mn-lt"/>
                <a:ea typeface="仿宋" pitchFamily="49" charset="-122"/>
                <a:sym typeface="微软雅黑" pitchFamily="34" charset="-122"/>
              </a:rPr>
              <a:t>，</a:t>
            </a:r>
            <a:endParaRPr lang="en-US" altLang="en-US" sz="2000" b="1" dirty="0">
              <a:latin typeface="+mn-lt"/>
              <a:ea typeface="仿宋" pitchFamily="49" charset="-122"/>
              <a:sym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∴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BE</a:t>
            </a:r>
            <a:r>
              <a:rPr lang="en-US" altLang="en-US" sz="2000" b="1" dirty="0">
                <a:latin typeface="+mn-lt"/>
                <a:ea typeface="仿宋" pitchFamily="49" charset="-122"/>
                <a:sym typeface="微软雅黑" pitchFamily="34" charset="-122"/>
              </a:rPr>
              <a:t>＝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BC</a:t>
            </a: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=8.</a:t>
            </a:r>
          </a:p>
          <a:p>
            <a:pPr>
              <a:lnSpc>
                <a:spcPct val="110000"/>
              </a:lnSpc>
            </a:pPr>
            <a:r>
              <a:rPr lang="en-US" altLang="zh-CN" sz="2000" b="1" i="1" dirty="0">
                <a:latin typeface="+mn-lt"/>
                <a:ea typeface="仿宋" pitchFamily="49" charset="-122"/>
              </a:rPr>
              <a:t>  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∴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AE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AB–BE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=2</a:t>
            </a:r>
            <a:r>
              <a:rPr lang="en-US" altLang="zh-CN" sz="2000" b="1" i="1" dirty="0">
                <a:latin typeface="+mn-lt"/>
                <a:ea typeface="仿宋" pitchFamily="49" charset="-122"/>
                <a:sym typeface="微软雅黑" pitchFamily="34" charset="-122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 ∴</a:t>
            </a:r>
            <a:r>
              <a:rPr lang="en-US" altLang="en-US" sz="2000" b="1" dirty="0">
                <a:latin typeface="+mn-lt"/>
                <a:ea typeface="仿宋" pitchFamily="49" charset="-122"/>
                <a:sym typeface="微软雅黑" pitchFamily="34" charset="-122"/>
              </a:rPr>
              <a:t>△</a:t>
            </a:r>
            <a:r>
              <a:rPr lang="en-US" altLang="en-US" sz="2000" b="1" i="1" dirty="0" err="1">
                <a:latin typeface="+mn-lt"/>
                <a:ea typeface="仿宋" pitchFamily="49" charset="-122"/>
                <a:sym typeface="微软雅黑" pitchFamily="34" charset="-122"/>
              </a:rPr>
              <a:t>AED</a:t>
            </a:r>
            <a:r>
              <a:rPr lang="en-US" altLang="en-US" sz="2000" b="1" dirty="0" err="1">
                <a:latin typeface="仿宋" pitchFamily="49" charset="-122"/>
                <a:ea typeface="仿宋" pitchFamily="49" charset="-122"/>
                <a:sym typeface="微软雅黑" pitchFamily="34" charset="-122"/>
              </a:rPr>
              <a:t>的周长</a:t>
            </a:r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sym typeface="微软雅黑" pitchFamily="34" charset="-122"/>
              </a:rPr>
              <a:t>=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AE+ED+DA=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  <a:sym typeface="微软雅黑" pitchFamily="34" charset="-122"/>
              </a:rPr>
              <a:t>2+6=8</a:t>
            </a:r>
            <a:r>
              <a:rPr lang="en-US" altLang="zh-CN" sz="2000" b="1" dirty="0">
                <a:latin typeface="+mn-lt"/>
                <a:ea typeface="仿宋" pitchFamily="49" charset="-122"/>
                <a:sym typeface="微软雅黑" pitchFamily="34" charset="-122"/>
              </a:rPr>
              <a:t>.</a:t>
            </a:r>
          </a:p>
        </p:txBody>
      </p:sp>
      <p:grpSp>
        <p:nvGrpSpPr>
          <p:cNvPr id="83991" name="组合 6"/>
          <p:cNvGrpSpPr>
            <a:grpSpLocks/>
          </p:cNvGrpSpPr>
          <p:nvPr/>
        </p:nvGrpSpPr>
        <p:grpSpPr bwMode="auto">
          <a:xfrm>
            <a:off x="3139837" y="455706"/>
            <a:ext cx="2480310" cy="477175"/>
            <a:chOff x="5059" y="953"/>
            <a:chExt cx="3905" cy="751"/>
          </a:xfrm>
        </p:grpSpPr>
        <p:grpSp>
          <p:nvGrpSpPr>
            <p:cNvPr id="83992" name="组合 21"/>
            <p:cNvGrpSpPr>
              <a:grpSpLocks noChangeAspect="1"/>
            </p:cNvGrpSpPr>
            <p:nvPr/>
          </p:nvGrpSpPr>
          <p:grpSpPr bwMode="auto">
            <a:xfrm>
              <a:off x="5115" y="984"/>
              <a:ext cx="3797" cy="707"/>
              <a:chOff x="3564387" y="597378"/>
              <a:chExt cx="2247990" cy="419195"/>
            </a:xfrm>
          </p:grpSpPr>
          <p:sp>
            <p:nvSpPr>
              <p:cNvPr id="23" name="缺角矩形 22"/>
              <p:cNvSpPr/>
              <p:nvPr/>
            </p:nvSpPr>
            <p:spPr>
              <a:xfrm rot="3000000">
                <a:off x="4021379" y="598178"/>
                <a:ext cx="419236" cy="418764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4" name="缺角矩形 23"/>
              <p:cNvSpPr/>
              <p:nvPr/>
            </p:nvSpPr>
            <p:spPr>
              <a:xfrm rot="3000000">
                <a:off x="4478615" y="598179"/>
                <a:ext cx="419236" cy="418763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5" name="缺角矩形 24"/>
              <p:cNvSpPr/>
              <p:nvPr/>
            </p:nvSpPr>
            <p:spPr>
              <a:xfrm rot="3000000">
                <a:off x="4935852" y="598178"/>
                <a:ext cx="419236" cy="418764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6" name="缺角矩形 25"/>
              <p:cNvSpPr/>
              <p:nvPr/>
            </p:nvSpPr>
            <p:spPr>
              <a:xfrm rot="3000000">
                <a:off x="3564142" y="598179"/>
                <a:ext cx="419236" cy="418763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7" name="缺角矩形 26"/>
              <p:cNvSpPr/>
              <p:nvPr/>
            </p:nvSpPr>
            <p:spPr>
              <a:xfrm rot="3000000">
                <a:off x="5393088" y="598179"/>
                <a:ext cx="419236" cy="418763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83998" name="TextBox 15"/>
            <p:cNvSpPr txBox="1">
              <a:spLocks noChangeArrowheads="1"/>
            </p:cNvSpPr>
            <p:nvPr/>
          </p:nvSpPr>
          <p:spPr bwMode="auto">
            <a:xfrm>
              <a:off x="5059" y="953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能力提升题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4B27057-9EFF-468C-AD13-1E67B23F62C3}"/>
              </a:ext>
            </a:extLst>
          </p:cNvPr>
          <p:cNvSpPr txBox="1"/>
          <p:nvPr/>
        </p:nvSpPr>
        <p:spPr>
          <a:xfrm>
            <a:off x="8354664" y="3622686"/>
            <a:ext cx="33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+mn-lt"/>
              </a:rPr>
              <a:t>C</a:t>
            </a:r>
            <a:endParaRPr lang="zh-CN" altLang="en-US" sz="1400" b="1" i="1" dirty="0">
              <a:latin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11470888-9CCF-412E-923B-684A1A038255}"/>
              </a:ext>
            </a:extLst>
          </p:cNvPr>
          <p:cNvSpPr txBox="1"/>
          <p:nvPr/>
        </p:nvSpPr>
        <p:spPr>
          <a:xfrm>
            <a:off x="8378873" y="3106466"/>
            <a:ext cx="33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+mn-lt"/>
              </a:rPr>
              <a:t>D</a:t>
            </a:r>
            <a:endParaRPr lang="zh-CN" altLang="en-US" sz="1400" b="1" i="1" dirty="0">
              <a:latin typeface="+mn-lt"/>
            </a:endParaRPr>
          </a:p>
        </p:txBody>
      </p:sp>
      <p:grpSp>
        <p:nvGrpSpPr>
          <p:cNvPr id="35" name="组合 2"/>
          <p:cNvGrpSpPr>
            <a:grpSpLocks/>
          </p:cNvGrpSpPr>
          <p:nvPr/>
        </p:nvGrpSpPr>
        <p:grpSpPr bwMode="auto">
          <a:xfrm>
            <a:off x="10938" y="-22568"/>
            <a:ext cx="2006600" cy="476924"/>
            <a:chOff x="263" y="162"/>
            <a:chExt cx="3160" cy="753"/>
          </a:xfrm>
        </p:grpSpPr>
        <p:sp>
          <p:nvSpPr>
            <p:cNvPr id="36" name="文本框 20"/>
            <p:cNvSpPr txBox="1">
              <a:spLocks noChangeArrowheads="1"/>
            </p:cNvSpPr>
            <p:nvPr/>
          </p:nvSpPr>
          <p:spPr bwMode="auto">
            <a:xfrm>
              <a:off x="831" y="162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37" name="组合 1"/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38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74"/>
              <p:cNvSpPr>
                <a:spLocks noChangeAspect="1" noEditPoints="1"/>
              </p:cNvSpPr>
              <p:nvPr/>
            </p:nvSpPr>
            <p:spPr bwMode="auto">
              <a:xfrm>
                <a:off x="274" y="211"/>
                <a:ext cx="567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文本框 20495"/>
          <p:cNvSpPr txBox="1">
            <a:spLocks noChangeArrowheads="1"/>
          </p:cNvSpPr>
          <p:nvPr/>
        </p:nvSpPr>
        <p:spPr bwMode="auto">
          <a:xfrm>
            <a:off x="519371" y="974818"/>
            <a:ext cx="8348769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2.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图所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示，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D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是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∠ACG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的平分线上的一点．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DE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⊥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AC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DF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⊥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CG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足分别为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F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.</a:t>
            </a:r>
            <a:r>
              <a:rPr lang="zh-CN" altLang="en-US" sz="2400" b="1" i="1" dirty="0" smtClean="0">
                <a:latin typeface="+mn-lt"/>
                <a:ea typeface="楷体" pitchFamily="49" charset="-122"/>
              </a:rPr>
              <a:t>  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求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证：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CE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＝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CF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.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464827" y="1975798"/>
            <a:ext cx="6892317" cy="30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证明：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∵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CD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是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∠ACG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的平分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线，</a:t>
            </a:r>
            <a:r>
              <a:rPr lang="en-US" altLang="zh-CN" sz="2100" b="1" i="1" dirty="0" smtClean="0">
                <a:latin typeface="+mn-lt"/>
                <a:ea typeface="仿宋" pitchFamily="49" charset="-122"/>
              </a:rPr>
              <a:t>DE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仿宋" pitchFamily="49" charset="-122"/>
              </a:rPr>
              <a:t>AC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，</a:t>
            </a:r>
            <a:r>
              <a:rPr lang="en-US" altLang="zh-CN" sz="2100" b="1" i="1" dirty="0" smtClean="0">
                <a:latin typeface="+mn-lt"/>
                <a:ea typeface="仿宋" pitchFamily="49" charset="-122"/>
              </a:rPr>
              <a:t>DF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100" b="1" i="1" dirty="0" smtClean="0">
                <a:latin typeface="+mn-lt"/>
                <a:ea typeface="仿宋" pitchFamily="49" charset="-122"/>
              </a:rPr>
              <a:t>CG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，</a:t>
            </a:r>
            <a:endParaRPr lang="zh-CN" altLang="en-US" sz="2100" b="1" dirty="0">
              <a:latin typeface="+mn-lt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latin typeface="+mn-lt"/>
                <a:ea typeface="仿宋" pitchFamily="49" charset="-122"/>
              </a:rPr>
              <a:t>∴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DE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＝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DF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latin typeface="+mn-lt"/>
                <a:ea typeface="仿宋" pitchFamily="49" charset="-122"/>
              </a:rPr>
              <a:t>在</a:t>
            </a:r>
            <a:r>
              <a:rPr lang="en-US" altLang="zh-CN" sz="2100" b="1" i="1" dirty="0" err="1">
                <a:latin typeface="+mn-lt"/>
                <a:ea typeface="仿宋" pitchFamily="49" charset="-122"/>
              </a:rPr>
              <a:t>Rt△CDE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和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Rt△CDF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中，</a:t>
            </a:r>
            <a:endParaRPr lang="zh-CN" altLang="en-US" sz="2100" b="1" dirty="0">
              <a:latin typeface="+mn-lt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100" b="1" dirty="0">
              <a:latin typeface="+mn-lt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100" b="1" dirty="0">
              <a:latin typeface="+mn-lt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latin typeface="+mn-lt"/>
                <a:ea typeface="仿宋" pitchFamily="49" charset="-122"/>
              </a:rPr>
              <a:t>∴Rt△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CDE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≌Rt△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CDF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(HL</a:t>
            </a:r>
            <a:r>
              <a:rPr lang="en-US" altLang="zh-CN" sz="2100" b="1" dirty="0" smtClean="0">
                <a:latin typeface="+mn-lt"/>
                <a:ea typeface="仿宋" pitchFamily="49" charset="-122"/>
              </a:rPr>
              <a:t>)</a:t>
            </a:r>
            <a:r>
              <a:rPr lang="zh-CN" altLang="en-US" sz="2100" b="1" dirty="0" smtClean="0">
                <a:latin typeface="+mn-lt"/>
                <a:ea typeface="仿宋" pitchFamily="49" charset="-122"/>
              </a:rPr>
              <a:t>，</a:t>
            </a:r>
            <a:endParaRPr lang="zh-CN" altLang="en-US" sz="2100" b="1" dirty="0">
              <a:latin typeface="+mn-lt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latin typeface="+mn-lt"/>
                <a:ea typeface="仿宋" pitchFamily="49" charset="-122"/>
              </a:rPr>
              <a:t>∴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CE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＝</a:t>
            </a:r>
            <a:r>
              <a:rPr lang="en-US" altLang="zh-CN" sz="2100" b="1" i="1" dirty="0">
                <a:latin typeface="+mn-lt"/>
                <a:ea typeface="仿宋" pitchFamily="49" charset="-122"/>
              </a:rPr>
              <a:t>CF</a:t>
            </a:r>
            <a:r>
              <a:rPr lang="en-US" altLang="zh-CN" sz="2100" b="1" dirty="0">
                <a:latin typeface="+mn-lt"/>
                <a:ea typeface="仿宋" pitchFamily="49" charset="-122"/>
              </a:rPr>
              <a:t>.</a:t>
            </a:r>
          </a:p>
        </p:txBody>
      </p:sp>
      <p:graphicFrame>
        <p:nvGraphicFramePr>
          <p:cNvPr id="2" name="对象 1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337076"/>
              </p:ext>
            </p:extLst>
          </p:nvPr>
        </p:nvGraphicFramePr>
        <p:xfrm>
          <a:off x="1646238" y="3313113"/>
          <a:ext cx="13557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5" name="Equation" r:id="rId3" imgW="876240" imgH="457200" progId="Equation.DSMT4">
                  <p:embed/>
                </p:oleObj>
              </mc:Choice>
              <mc:Fallback>
                <p:oleObj name="Equation" r:id="rId3" imgW="876240" imgH="457200" progId="Equation.DSMT4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13113"/>
                        <a:ext cx="13557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2"/>
          <p:cNvGrpSpPr>
            <a:grpSpLocks/>
          </p:cNvGrpSpPr>
          <p:nvPr/>
        </p:nvGrpSpPr>
        <p:grpSpPr bwMode="auto">
          <a:xfrm>
            <a:off x="10938" y="-22568"/>
            <a:ext cx="2006600" cy="476924"/>
            <a:chOff x="263" y="162"/>
            <a:chExt cx="3160" cy="753"/>
          </a:xfrm>
        </p:grpSpPr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831" y="162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13" name="组合 1"/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14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74"/>
              <p:cNvSpPr>
                <a:spLocks noChangeAspect="1" noEditPoints="1"/>
              </p:cNvSpPr>
              <p:nvPr/>
            </p:nvSpPr>
            <p:spPr bwMode="auto">
              <a:xfrm>
                <a:off x="274" y="211"/>
                <a:ext cx="567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6"/>
          <p:cNvGrpSpPr>
            <a:grpSpLocks/>
          </p:cNvGrpSpPr>
          <p:nvPr/>
        </p:nvGrpSpPr>
        <p:grpSpPr bwMode="auto">
          <a:xfrm>
            <a:off x="3139837" y="455706"/>
            <a:ext cx="2480310" cy="477175"/>
            <a:chOff x="5059" y="953"/>
            <a:chExt cx="3905" cy="751"/>
          </a:xfrm>
        </p:grpSpPr>
        <p:grpSp>
          <p:nvGrpSpPr>
            <p:cNvPr id="17" name="组合 21"/>
            <p:cNvGrpSpPr>
              <a:grpSpLocks noChangeAspect="1"/>
            </p:cNvGrpSpPr>
            <p:nvPr/>
          </p:nvGrpSpPr>
          <p:grpSpPr bwMode="auto">
            <a:xfrm>
              <a:off x="5115" y="984"/>
              <a:ext cx="3797" cy="707"/>
              <a:chOff x="3564387" y="597378"/>
              <a:chExt cx="2247990" cy="419195"/>
            </a:xfrm>
          </p:grpSpPr>
          <p:sp>
            <p:nvSpPr>
              <p:cNvPr id="19" name="缺角矩形 18"/>
              <p:cNvSpPr/>
              <p:nvPr/>
            </p:nvSpPr>
            <p:spPr>
              <a:xfrm rot="3000000">
                <a:off x="4021379" y="598178"/>
                <a:ext cx="419236" cy="418764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1" name="缺角矩形 20"/>
              <p:cNvSpPr/>
              <p:nvPr/>
            </p:nvSpPr>
            <p:spPr>
              <a:xfrm rot="3000000">
                <a:off x="4478615" y="598179"/>
                <a:ext cx="419236" cy="418763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3" name="缺角矩形 22"/>
              <p:cNvSpPr/>
              <p:nvPr/>
            </p:nvSpPr>
            <p:spPr>
              <a:xfrm rot="3000000">
                <a:off x="4935852" y="598178"/>
                <a:ext cx="419236" cy="418764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4" name="缺角矩形 23"/>
              <p:cNvSpPr/>
              <p:nvPr/>
            </p:nvSpPr>
            <p:spPr>
              <a:xfrm rot="3000000">
                <a:off x="3564142" y="598179"/>
                <a:ext cx="419236" cy="418763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5" name="缺角矩形 24"/>
              <p:cNvSpPr/>
              <p:nvPr/>
            </p:nvSpPr>
            <p:spPr>
              <a:xfrm rot="3000000">
                <a:off x="5393088" y="598179"/>
                <a:ext cx="419236" cy="418763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5059" y="953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能力提升题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24" y="2645229"/>
            <a:ext cx="2629313" cy="185554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Rot="1" noChangeArrowheads="1"/>
          </p:cNvSpPr>
          <p:nvPr/>
        </p:nvSpPr>
        <p:spPr bwMode="auto">
          <a:xfrm>
            <a:off x="207470" y="944548"/>
            <a:ext cx="858419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  如图，已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知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AD∥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BAD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的平分线的交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点，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PE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于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E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且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PE=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求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AD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BC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之间的距离</a:t>
            </a:r>
            <a:r>
              <a:rPr lang="en-US" altLang="en-US" sz="2400" b="1" dirty="0"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pic>
        <p:nvPicPr>
          <p:cNvPr id="8601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02" y="2073275"/>
            <a:ext cx="22145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64" y="2051050"/>
            <a:ext cx="4921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1240725" y="1852132"/>
            <a:ext cx="72992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解：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过点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P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作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MN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AD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于点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M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，交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BC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于点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N.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+mn-lt"/>
                <a:ea typeface="仿宋" pitchFamily="49" charset="-122"/>
              </a:rPr>
              <a:t>∵ 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AD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∥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BC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，</a:t>
            </a:r>
            <a:endParaRPr lang="zh-CN" altLang="en-US" sz="2000" b="1" dirty="0">
              <a:latin typeface="+mn-lt"/>
              <a:ea typeface="仿宋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+mn-lt"/>
                <a:ea typeface="仿宋" pitchFamily="49" charset="-122"/>
              </a:rPr>
              <a:t>∴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 MN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BC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MN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的长即为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AD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与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BC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之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间的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距离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+mn-lt"/>
                <a:ea typeface="仿宋" pitchFamily="49" charset="-122"/>
              </a:rPr>
              <a:t>∵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 AP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平分∠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BAD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 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PM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AD 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 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PE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⊥</a:t>
            </a:r>
            <a:r>
              <a:rPr lang="en-US" altLang="zh-CN" sz="2000" b="1" i="1" dirty="0" smtClean="0">
                <a:latin typeface="+mn-lt"/>
                <a:ea typeface="仿宋" pitchFamily="49" charset="-122"/>
              </a:rPr>
              <a:t>AB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，</a:t>
            </a:r>
            <a:endParaRPr lang="zh-CN" altLang="en-US" sz="2000" b="1" dirty="0">
              <a:latin typeface="+mn-lt"/>
              <a:ea typeface="仿宋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  <a:ea typeface="仿宋" pitchFamily="49" charset="-122"/>
              </a:rPr>
              <a:t>∴</a:t>
            </a:r>
            <a:r>
              <a:rPr lang="zh-CN" altLang="en-US" sz="2000" b="1" i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PM= PE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  <a:ea typeface="仿宋" pitchFamily="49" charset="-122"/>
              </a:rPr>
              <a:t>同</a:t>
            </a:r>
            <a:r>
              <a:rPr lang="zh-CN" altLang="en-US" sz="2000" b="1" dirty="0" smtClean="0">
                <a:latin typeface="+mn-lt"/>
                <a:ea typeface="仿宋" pitchFamily="49" charset="-122"/>
              </a:rPr>
              <a:t>理，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PN= PE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  <a:ea typeface="仿宋" pitchFamily="49" charset="-122"/>
              </a:rPr>
              <a:t>∴ 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PM= PN= PE=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3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  <a:ea typeface="仿宋" pitchFamily="49" charset="-122"/>
              </a:rPr>
              <a:t>∴</a:t>
            </a:r>
            <a:r>
              <a:rPr lang="zh-CN" altLang="en-US" sz="2000" b="1" i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MN=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6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.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即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AD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与</a:t>
            </a:r>
            <a:r>
              <a:rPr lang="en-US" altLang="zh-CN" sz="2000" b="1" i="1" dirty="0">
                <a:latin typeface="+mn-lt"/>
                <a:ea typeface="仿宋" pitchFamily="49" charset="-122"/>
              </a:rPr>
              <a:t>BC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之间的距离为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6.</a:t>
            </a:r>
          </a:p>
        </p:txBody>
      </p:sp>
      <p:grpSp>
        <p:nvGrpSpPr>
          <p:cNvPr id="86026" name="组合 2"/>
          <p:cNvGrpSpPr>
            <a:grpSpLocks/>
          </p:cNvGrpSpPr>
          <p:nvPr/>
        </p:nvGrpSpPr>
        <p:grpSpPr bwMode="auto">
          <a:xfrm>
            <a:off x="3387326" y="445967"/>
            <a:ext cx="2478722" cy="477175"/>
            <a:chOff x="5045" y="951"/>
            <a:chExt cx="3905" cy="751"/>
          </a:xfrm>
        </p:grpSpPr>
        <p:grpSp>
          <p:nvGrpSpPr>
            <p:cNvPr id="86027" name="组合 6"/>
            <p:cNvGrpSpPr>
              <a:grpSpLocks noChangeAspect="1"/>
            </p:cNvGrpSpPr>
            <p:nvPr/>
          </p:nvGrpSpPr>
          <p:grpSpPr bwMode="auto">
            <a:xfrm>
              <a:off x="5115" y="985"/>
              <a:ext cx="3798" cy="708"/>
              <a:chOff x="3564387" y="597378"/>
              <a:chExt cx="2247990" cy="419195"/>
            </a:xfrm>
          </p:grpSpPr>
          <p:sp>
            <p:nvSpPr>
              <p:cNvPr id="8" name="缺角矩形 7"/>
              <p:cNvSpPr/>
              <p:nvPr/>
            </p:nvSpPr>
            <p:spPr>
              <a:xfrm rot="3000000">
                <a:off x="4021947" y="597210"/>
                <a:ext cx="418644" cy="418922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9" name="缺角矩形 8"/>
              <p:cNvSpPr/>
              <p:nvPr/>
            </p:nvSpPr>
            <p:spPr>
              <a:xfrm rot="3000000">
                <a:off x="4479356" y="597211"/>
                <a:ext cx="418644" cy="418921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0" name="缺角矩形 9"/>
              <p:cNvSpPr/>
              <p:nvPr/>
            </p:nvSpPr>
            <p:spPr>
              <a:xfrm rot="3000000">
                <a:off x="4936766" y="597210"/>
                <a:ext cx="418644" cy="418922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1" name="缺角矩形 10"/>
              <p:cNvSpPr/>
              <p:nvPr/>
            </p:nvSpPr>
            <p:spPr>
              <a:xfrm rot="3000000">
                <a:off x="3564538" y="597211"/>
                <a:ext cx="418644" cy="418921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2" name="缺角矩形 11"/>
              <p:cNvSpPr/>
              <p:nvPr/>
            </p:nvSpPr>
            <p:spPr>
              <a:xfrm rot="3000000">
                <a:off x="5394174" y="597211"/>
                <a:ext cx="418644" cy="418921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86033" name="TextBox 15"/>
            <p:cNvSpPr txBox="1">
              <a:spLocks noChangeArrowheads="1"/>
            </p:cNvSpPr>
            <p:nvPr/>
          </p:nvSpPr>
          <p:spPr bwMode="auto">
            <a:xfrm>
              <a:off x="5045" y="951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拓广探索题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2"/>
          <p:cNvGrpSpPr>
            <a:grpSpLocks/>
          </p:cNvGrpSpPr>
          <p:nvPr/>
        </p:nvGrpSpPr>
        <p:grpSpPr bwMode="auto">
          <a:xfrm>
            <a:off x="10938" y="-22568"/>
            <a:ext cx="2006600" cy="476924"/>
            <a:chOff x="263" y="162"/>
            <a:chExt cx="3160" cy="753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831" y="162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23" name="组合 1"/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24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74"/>
              <p:cNvSpPr>
                <a:spLocks noChangeAspect="1" noEditPoints="1"/>
              </p:cNvSpPr>
              <p:nvPr/>
            </p:nvSpPr>
            <p:spPr bwMode="auto">
              <a:xfrm>
                <a:off x="274" y="211"/>
                <a:ext cx="567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7"/>
          <p:cNvSpPr>
            <a:spLocks noChangeArrowheads="1"/>
          </p:cNvSpPr>
          <p:nvPr/>
        </p:nvSpPr>
        <p:spPr bwMode="auto">
          <a:xfrm>
            <a:off x="6013450" y="221456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latin typeface="+mn-lt"/>
              </a:rPr>
              <a:t>A</a:t>
            </a:r>
            <a:endParaRPr lang="zh-CN" altLang="en-US" b="1" i="1">
              <a:latin typeface="+mn-lt"/>
            </a:endParaRPr>
          </a:p>
        </p:txBody>
      </p:sp>
      <p:grpSp>
        <p:nvGrpSpPr>
          <p:cNvPr id="58371" name="组合 2"/>
          <p:cNvGrpSpPr>
            <a:grpSpLocks/>
          </p:cNvGrpSpPr>
          <p:nvPr/>
        </p:nvGrpSpPr>
        <p:grpSpPr bwMode="auto">
          <a:xfrm>
            <a:off x="5019022" y="2693988"/>
            <a:ext cx="2428875" cy="2173605"/>
            <a:chOff x="7800" y="4012"/>
            <a:chExt cx="3826" cy="3423"/>
          </a:xfrm>
        </p:grpSpPr>
        <p:pic>
          <p:nvPicPr>
            <p:cNvPr id="58372" name="Picture 37" descr="04803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" y="4012"/>
              <a:ext cx="3826" cy="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3" name="Rectangle 48"/>
            <p:cNvSpPr>
              <a:spLocks noChangeArrowheads="1"/>
            </p:cNvSpPr>
            <p:nvPr/>
          </p:nvSpPr>
          <p:spPr bwMode="auto">
            <a:xfrm>
              <a:off x="10770" y="5278"/>
              <a:ext cx="53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B</a:t>
              </a:r>
              <a:endParaRPr lang="zh-CN" altLang="en-US" b="1" i="1">
                <a:latin typeface="+mn-lt"/>
              </a:endParaRPr>
            </a:p>
          </p:txBody>
        </p:sp>
        <p:sp>
          <p:nvSpPr>
            <p:cNvPr id="58374" name="Rectangle 49"/>
            <p:cNvSpPr>
              <a:spLocks noChangeArrowheads="1"/>
            </p:cNvSpPr>
            <p:nvPr/>
          </p:nvSpPr>
          <p:spPr bwMode="auto">
            <a:xfrm>
              <a:off x="8101" y="5261"/>
              <a:ext cx="55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D</a:t>
              </a:r>
              <a:endParaRPr lang="zh-CN" altLang="en-US" b="1" i="1">
                <a:latin typeface="+mn-lt"/>
              </a:endParaRPr>
            </a:p>
          </p:txBody>
        </p:sp>
        <p:sp>
          <p:nvSpPr>
            <p:cNvPr id="58375" name="Rectangle 50"/>
            <p:cNvSpPr>
              <a:spLocks noChangeArrowheads="1"/>
            </p:cNvSpPr>
            <p:nvPr/>
          </p:nvSpPr>
          <p:spPr bwMode="auto">
            <a:xfrm>
              <a:off x="9817" y="6547"/>
              <a:ext cx="53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C</a:t>
              </a:r>
              <a:endParaRPr lang="zh-CN" altLang="en-US" b="1" i="1">
                <a:latin typeface="+mn-lt"/>
              </a:endParaRPr>
            </a:p>
          </p:txBody>
        </p:sp>
        <p:sp>
          <p:nvSpPr>
            <p:cNvPr id="58376" name="Line 53"/>
            <p:cNvSpPr>
              <a:spLocks noChangeShapeType="1"/>
            </p:cNvSpPr>
            <p:nvPr/>
          </p:nvSpPr>
          <p:spPr bwMode="auto">
            <a:xfrm>
              <a:off x="9714" y="4243"/>
              <a:ext cx="0" cy="2971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</a:endParaRPr>
            </a:p>
          </p:txBody>
        </p:sp>
        <p:sp>
          <p:nvSpPr>
            <p:cNvPr id="58377" name="Rectangle 54"/>
            <p:cNvSpPr>
              <a:spLocks noChangeArrowheads="1"/>
            </p:cNvSpPr>
            <p:nvPr/>
          </p:nvSpPr>
          <p:spPr bwMode="auto">
            <a:xfrm>
              <a:off x="9157" y="6853"/>
              <a:ext cx="53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E</a:t>
              </a:r>
              <a:endParaRPr lang="zh-CN" altLang="en-US" b="1" i="1">
                <a:latin typeface="+mn-lt"/>
              </a:endParaRPr>
            </a:p>
          </p:txBody>
        </p:sp>
        <p:sp>
          <p:nvSpPr>
            <p:cNvPr id="58378" name="Line 55"/>
            <p:cNvSpPr>
              <a:spLocks noChangeShapeType="1"/>
            </p:cNvSpPr>
            <p:nvPr/>
          </p:nvSpPr>
          <p:spPr bwMode="auto">
            <a:xfrm flipH="1">
              <a:off x="8328" y="5596"/>
              <a:ext cx="412" cy="5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</a:endParaRPr>
            </a:p>
          </p:txBody>
        </p:sp>
        <p:sp>
          <p:nvSpPr>
            <p:cNvPr id="58379" name="Line 56"/>
            <p:cNvSpPr>
              <a:spLocks noChangeShapeType="1"/>
            </p:cNvSpPr>
            <p:nvPr/>
          </p:nvSpPr>
          <p:spPr bwMode="auto">
            <a:xfrm>
              <a:off x="10655" y="5565"/>
              <a:ext cx="444" cy="62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</a:endParaRPr>
            </a:p>
          </p:txBody>
        </p:sp>
      </p:grpSp>
      <p:sp>
        <p:nvSpPr>
          <p:cNvPr id="58380" name="文本框 1"/>
          <p:cNvSpPr txBox="1">
            <a:spLocks noChangeArrowheads="1"/>
          </p:cNvSpPr>
          <p:nvPr/>
        </p:nvSpPr>
        <p:spPr bwMode="auto">
          <a:xfrm>
            <a:off x="841404" y="727249"/>
            <a:ext cx="746119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       下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图是一个平分角的仪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器，其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中</a:t>
            </a:r>
            <a:r>
              <a:rPr lang="en-US" altLang="zh-CN" sz="2400" b="1" i="1" dirty="0">
                <a:latin typeface="+mn-lt"/>
                <a:ea typeface="楷体" pitchFamily="49" charset="-122"/>
                <a:sym typeface="微软雅黑" pitchFamily="34" charset="-122"/>
              </a:rPr>
              <a:t>AB</a:t>
            </a:r>
            <a:r>
              <a:rPr lang="en-US" altLang="zh-CN" sz="2400" b="1" dirty="0">
                <a:latin typeface="+mn-lt"/>
                <a:ea typeface="楷体" pitchFamily="49" charset="-122"/>
                <a:sym typeface="微软雅黑" pitchFamily="34" charset="-122"/>
              </a:rPr>
              <a:t>= </a:t>
            </a:r>
            <a:r>
              <a:rPr lang="en-US" altLang="zh-CN" sz="2400" b="1" i="1" dirty="0" smtClean="0">
                <a:latin typeface="+mn-lt"/>
                <a:ea typeface="楷体" pitchFamily="49" charset="-122"/>
                <a:sym typeface="微软雅黑" pitchFamily="34" charset="-122"/>
              </a:rPr>
              <a:t>AD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  <a:sym typeface="微软雅黑" pitchFamily="34" charset="-122"/>
              </a:rPr>
              <a:t>BC</a:t>
            </a:r>
            <a:r>
              <a:rPr lang="en-US" altLang="zh-CN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=</a:t>
            </a:r>
            <a:r>
              <a:rPr lang="en-US" altLang="zh-CN" sz="2400" b="1" i="1" dirty="0" smtClean="0">
                <a:latin typeface="+mn-lt"/>
                <a:ea typeface="楷体" pitchFamily="49" charset="-122"/>
                <a:sym typeface="微软雅黑" pitchFamily="34" charset="-122"/>
              </a:rPr>
              <a:t>DC</a:t>
            </a:r>
            <a:r>
              <a:rPr lang="en-US" altLang="zh-CN" sz="2400" b="1" dirty="0">
                <a:latin typeface="+mn-lt"/>
                <a:ea typeface="楷体" pitchFamily="49" charset="-122"/>
                <a:sym typeface="微软雅黑" pitchFamily="34" charset="-122"/>
              </a:rPr>
              <a:t>.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将点</a:t>
            </a:r>
            <a:r>
              <a:rPr lang="en-US" altLang="zh-CN" sz="2400" b="1" i="1" dirty="0">
                <a:latin typeface="+mn-lt"/>
                <a:ea typeface="楷体" pitchFamily="49" charset="-122"/>
                <a:sym typeface="微软雅黑" pitchFamily="34" charset="-122"/>
              </a:rPr>
              <a:t>A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放在角的顶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点，</a:t>
            </a:r>
            <a:r>
              <a:rPr lang="en-US" altLang="zh-CN" sz="2400" b="1" i="1" dirty="0" smtClean="0">
                <a:latin typeface="+mn-lt"/>
                <a:ea typeface="楷体" pitchFamily="49" charset="-122"/>
                <a:sym typeface="微软雅黑" pitchFamily="34" charset="-122"/>
              </a:rPr>
              <a:t>AB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和</a:t>
            </a:r>
            <a:r>
              <a:rPr lang="en-US" altLang="zh-CN" sz="2400" b="1" i="1" dirty="0">
                <a:latin typeface="+mn-lt"/>
                <a:ea typeface="楷体" pitchFamily="49" charset="-122"/>
                <a:sym typeface="微软雅黑" pitchFamily="34" charset="-122"/>
              </a:rPr>
              <a:t>AD 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沿着角的两边放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下，沿</a:t>
            </a:r>
            <a:r>
              <a:rPr lang="en-US" altLang="zh-CN" sz="2400" b="1" i="1" dirty="0">
                <a:latin typeface="+mn-lt"/>
                <a:ea typeface="楷体" pitchFamily="49" charset="-122"/>
                <a:sym typeface="微软雅黑" pitchFamily="34" charset="-122"/>
              </a:rPr>
              <a:t>AC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画一条射线</a:t>
            </a:r>
            <a:r>
              <a:rPr lang="en-US" altLang="zh-CN" sz="2400" b="1" i="1" dirty="0" smtClean="0">
                <a:latin typeface="+mn-lt"/>
                <a:ea typeface="楷体" pitchFamily="49" charset="-122"/>
                <a:sym typeface="微软雅黑" pitchFamily="34" charset="-122"/>
              </a:rPr>
              <a:t>AE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itchFamily="49" charset="-122"/>
                <a:sym typeface="微软雅黑" pitchFamily="34" charset="-122"/>
              </a:rPr>
              <a:t>AE 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就是这个角的平分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微软雅黑" pitchFamily="34" charset="-122"/>
              </a:rPr>
              <a:t>线，你</a:t>
            </a:r>
            <a:r>
              <a:rPr lang="zh-CN" altLang="en-US" sz="2400" b="1" dirty="0">
                <a:latin typeface="+mn-lt"/>
                <a:ea typeface="楷体" pitchFamily="49" charset="-122"/>
                <a:sym typeface="微软雅黑" pitchFamily="34" charset="-122"/>
              </a:rPr>
              <a:t>能说明它的道理吗？</a:t>
            </a:r>
            <a:endParaRPr lang="zh-CN" altLang="en-US" sz="2400" b="1" dirty="0">
              <a:latin typeface="+mn-lt"/>
              <a:ea typeface="楷体" pitchFamily="49" charset="-122"/>
            </a:endParaRPr>
          </a:p>
        </p:txBody>
      </p:sp>
      <p:grpSp>
        <p:nvGrpSpPr>
          <p:cNvPr id="58381" name="组合 1"/>
          <p:cNvGrpSpPr>
            <a:grpSpLocks/>
          </p:cNvGrpSpPr>
          <p:nvPr/>
        </p:nvGrpSpPr>
        <p:grpSpPr bwMode="auto">
          <a:xfrm>
            <a:off x="25167" y="-4579"/>
            <a:ext cx="2006600" cy="493712"/>
            <a:chOff x="100" y="79"/>
            <a:chExt cx="3160" cy="778"/>
          </a:xfrm>
        </p:grpSpPr>
        <p:cxnSp>
          <p:nvCxnSpPr>
            <p:cNvPr id="11" name="直线连接符 10"/>
            <p:cNvCxnSpPr/>
            <p:nvPr/>
          </p:nvCxnSpPr>
          <p:spPr>
            <a:xfrm>
              <a:off x="100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83" name="文本框 18"/>
            <p:cNvSpPr txBox="1">
              <a:spLocks noChangeArrowheads="1"/>
            </p:cNvSpPr>
            <p:nvPr/>
          </p:nvSpPr>
          <p:spPr bwMode="auto">
            <a:xfrm>
              <a:off x="870" y="79"/>
              <a:ext cx="2390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导入新知</a:t>
              </a:r>
            </a:p>
          </p:txBody>
        </p:sp>
        <p:sp>
          <p:nvSpPr>
            <p:cNvPr id="18" name="Freeform 74"/>
            <p:cNvSpPr>
              <a:spLocks noChangeAspect="1" noEditPoints="1"/>
            </p:cNvSpPr>
            <p:nvPr/>
          </p:nvSpPr>
          <p:spPr bwMode="auto">
            <a:xfrm>
              <a:off x="248" y="197"/>
              <a:ext cx="567" cy="503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5852" y="2365375"/>
            <a:ext cx="1322387" cy="4127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角平分线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24412" y="885825"/>
            <a:ext cx="755650" cy="7366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/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尺规作图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21399" y="985838"/>
            <a:ext cx="3843508" cy="480131"/>
          </a:xfrm>
          <a:prstGeom prst="rect">
            <a:avLst/>
          </a:prstGeom>
          <a:noFill/>
          <a:ln w="25400">
            <a:solidFill>
              <a:srgbClr val="404040">
                <a:alpha val="5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itchFamily="2" charset="-122"/>
              </a:rPr>
              <a:t>属于基本作</a:t>
            </a:r>
            <a:r>
              <a:rPr lang="zh-CN" altLang="en-US" sz="2100" b="1" dirty="0" smtClean="0">
                <a:latin typeface="宋体" pitchFamily="2" charset="-122"/>
              </a:rPr>
              <a:t>图，必</a:t>
            </a:r>
            <a:r>
              <a:rPr lang="zh-CN" altLang="en-US" sz="2100" b="1" dirty="0">
                <a:latin typeface="宋体" pitchFamily="2" charset="-122"/>
              </a:rPr>
              <a:t>须熟练掌握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4412" y="2247900"/>
            <a:ext cx="755650" cy="7366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/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性质定理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3443" y="1997207"/>
            <a:ext cx="3449637" cy="1255728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  <a:alpha val="54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一个点：</a:t>
            </a:r>
            <a:r>
              <a:rPr lang="zh-CN" altLang="en-US" sz="2100" b="1" dirty="0">
                <a:latin typeface="宋体" pitchFamily="2" charset="-122"/>
              </a:rPr>
              <a:t>角平分线上的点；</a:t>
            </a:r>
            <a:endParaRPr lang="en-US" altLang="zh-CN" sz="2100" b="1" dirty="0">
              <a:latin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二距离：</a:t>
            </a:r>
            <a:r>
              <a:rPr lang="zh-CN" altLang="en-US" sz="2100" b="1" dirty="0">
                <a:latin typeface="宋体" pitchFamily="2" charset="-122"/>
              </a:rPr>
              <a:t>点到角两边的距离；</a:t>
            </a:r>
            <a:endParaRPr lang="en-US" altLang="zh-CN" sz="2100" b="1" dirty="0">
              <a:latin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两相等：</a:t>
            </a:r>
            <a:r>
              <a:rPr lang="zh-CN" altLang="en-US" sz="2100" b="1" dirty="0">
                <a:latin typeface="宋体" pitchFamily="2" charset="-122"/>
              </a:rPr>
              <a:t>两条垂线段相等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6996" y="3627438"/>
            <a:ext cx="1062038" cy="7366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/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辅助线</a:t>
            </a:r>
            <a:endParaRPr lang="en-US" altLang="zh-CN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dist"/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添加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02362" y="3736622"/>
            <a:ext cx="4307121" cy="428643"/>
          </a:xfrm>
          <a:prstGeom prst="rect">
            <a:avLst/>
          </a:prstGeom>
          <a:noFill/>
          <a:ln w="25400">
            <a:solidFill>
              <a:srgbClr val="404040">
                <a:alpha val="5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itchFamily="2" charset="-122"/>
              </a:rPr>
              <a:t>过角平分线上一点向两边作</a:t>
            </a: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垂线段</a:t>
            </a:r>
          </a:p>
        </p:txBody>
      </p:sp>
      <p:sp>
        <p:nvSpPr>
          <p:cNvPr id="10" name="左大括号 9"/>
          <p:cNvSpPr>
            <a:spLocks/>
          </p:cNvSpPr>
          <p:nvPr/>
        </p:nvSpPr>
        <p:spPr bwMode="auto">
          <a:xfrm>
            <a:off x="1862487" y="1220788"/>
            <a:ext cx="107950" cy="2755900"/>
          </a:xfrm>
          <a:prstGeom prst="leftBrace">
            <a:avLst>
              <a:gd name="adj1" fmla="val 6264"/>
              <a:gd name="adj2" fmla="val 50000"/>
            </a:avLst>
          </a:prstGeom>
          <a:noFill/>
          <a:ln w="25400">
            <a:solidFill>
              <a:schemeClr val="tx1">
                <a:alpha val="2901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2925209" y="1112838"/>
            <a:ext cx="325437" cy="271462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2782319" y="2436813"/>
            <a:ext cx="325438" cy="269875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3103912" y="3813175"/>
            <a:ext cx="325437" cy="271463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7052" name="组合 1"/>
          <p:cNvGrpSpPr>
            <a:grpSpLocks/>
          </p:cNvGrpSpPr>
          <p:nvPr/>
        </p:nvGrpSpPr>
        <p:grpSpPr bwMode="auto">
          <a:xfrm>
            <a:off x="0" y="-29997"/>
            <a:ext cx="2006600" cy="477838"/>
            <a:chOff x="227" y="33"/>
            <a:chExt cx="3160" cy="752"/>
          </a:xfrm>
        </p:grpSpPr>
        <p:cxnSp>
          <p:nvCxnSpPr>
            <p:cNvPr id="17" name="直线连接符 16"/>
            <p:cNvCxnSpPr/>
            <p:nvPr/>
          </p:nvCxnSpPr>
          <p:spPr>
            <a:xfrm>
              <a:off x="227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054" name="文本框 17"/>
            <p:cNvSpPr txBox="1">
              <a:spLocks noChangeArrowheads="1"/>
            </p:cNvSpPr>
            <p:nvPr/>
          </p:nvSpPr>
          <p:spPr bwMode="auto">
            <a:xfrm>
              <a:off x="1010" y="33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itchFamily="2" charset="-122"/>
                  <a:cs typeface="Yuanti SC"/>
                </a:rPr>
                <a:t>课堂小结</a:t>
              </a:r>
            </a:p>
          </p:txBody>
        </p:sp>
        <p:sp>
          <p:nvSpPr>
            <p:cNvPr id="2" name="Freeform 74"/>
            <p:cNvSpPr>
              <a:spLocks noChangeAspect="1" noEditPoints="1"/>
            </p:cNvSpPr>
            <p:nvPr/>
          </p:nvSpPr>
          <p:spPr bwMode="auto">
            <a:xfrm>
              <a:off x="342" y="158"/>
              <a:ext cx="568" cy="502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右箭头 13"/>
          <p:cNvSpPr/>
          <p:nvPr/>
        </p:nvSpPr>
        <p:spPr bwMode="auto">
          <a:xfrm>
            <a:off x="6666262" y="2529637"/>
            <a:ext cx="325437" cy="269875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210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991698" y="2215791"/>
            <a:ext cx="2063693" cy="816442"/>
          </a:xfrm>
          <a:prstGeom prst="rect">
            <a:avLst/>
          </a:prstGeom>
          <a:noFill/>
          <a:ln w="25400">
            <a:solidFill>
              <a:srgbClr val="404040">
                <a:alpha val="5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itchFamily="2" charset="-122"/>
              </a:rPr>
              <a:t>为证明线段相等提供了又一途径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5882" r="5304" b="6987"/>
          <a:stretch/>
        </p:blipFill>
        <p:spPr>
          <a:xfrm>
            <a:off x="1026543" y="692966"/>
            <a:ext cx="7158498" cy="3757568"/>
          </a:xfrm>
          <a:prstGeom prst="rect">
            <a:avLst/>
          </a:prstGeom>
        </p:spPr>
      </p:pic>
      <p:grpSp>
        <p:nvGrpSpPr>
          <p:cNvPr id="18" name="组合 11"/>
          <p:cNvGrpSpPr>
            <a:grpSpLocks/>
          </p:cNvGrpSpPr>
          <p:nvPr/>
        </p:nvGrpSpPr>
        <p:grpSpPr bwMode="auto">
          <a:xfrm>
            <a:off x="83890" y="83890"/>
            <a:ext cx="1630362" cy="400050"/>
            <a:chOff x="321077" y="536227"/>
            <a:chExt cx="1629583" cy="400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 smtClean="0">
                  <a:solidFill>
                    <a:prstClr val="white"/>
                  </a:solidFill>
                </a:rPr>
                <a:t>第</a:t>
              </a:r>
              <a:r>
                <a:rPr lang="zh-CN" altLang="en-US" sz="2000" b="1" dirty="0">
                  <a:solidFill>
                    <a:prstClr val="white"/>
                  </a:solidFill>
                </a:rPr>
                <a:t>二</a:t>
              </a:r>
              <a:r>
                <a:rPr lang="zh-CN" altLang="en-US" sz="2000" b="1" dirty="0" smtClean="0">
                  <a:solidFill>
                    <a:prstClr val="white"/>
                  </a:solidFill>
                </a:rPr>
                <a:t>课</a:t>
              </a:r>
              <a:r>
                <a:rPr lang="zh-CN" altLang="en-US" sz="2000" b="1" dirty="0">
                  <a:solidFill>
                    <a:prstClr val="white"/>
                  </a:solidFill>
                </a:rPr>
                <a:t>时</a:t>
              </a:r>
            </a:p>
          </p:txBody>
        </p:sp>
      </p:grpSp>
      <p:pic>
        <p:nvPicPr>
          <p:cNvPr id="2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19895" r="9257" b="939"/>
          <a:stretch/>
        </p:blipFill>
        <p:spPr bwMode="auto">
          <a:xfrm>
            <a:off x="8185041" y="4574189"/>
            <a:ext cx="958959" cy="5693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2775533" y="1980338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角的平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分线的判定</a:t>
            </a:r>
          </a:p>
        </p:txBody>
      </p:sp>
    </p:spTree>
    <p:extLst>
      <p:ext uri="{BB962C8B-B14F-4D97-AF65-F5344CB8AC3E}">
        <p14:creationId xmlns:p14="http://schemas.microsoft.com/office/powerpoint/2010/main" val="9065984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87394" y="888840"/>
            <a:ext cx="79454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我们知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道，角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的平分线上的点到角的两边的距离相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等，反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来，到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角的两边的距离相等的点是否在这个角的平分线上呢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131" name="组合 1"/>
          <p:cNvGrpSpPr>
            <a:grpSpLocks/>
          </p:cNvGrpSpPr>
          <p:nvPr/>
        </p:nvGrpSpPr>
        <p:grpSpPr bwMode="auto">
          <a:xfrm>
            <a:off x="17797" y="-18988"/>
            <a:ext cx="2006600" cy="493712"/>
            <a:chOff x="100" y="40"/>
            <a:chExt cx="3160" cy="778"/>
          </a:xfrm>
        </p:grpSpPr>
        <p:cxnSp>
          <p:nvCxnSpPr>
            <p:cNvPr id="11" name="直线连接符 10"/>
            <p:cNvCxnSpPr/>
            <p:nvPr/>
          </p:nvCxnSpPr>
          <p:spPr>
            <a:xfrm>
              <a:off x="100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33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90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导入新知</a:t>
              </a:r>
            </a:p>
          </p:txBody>
        </p:sp>
        <p:sp>
          <p:nvSpPr>
            <p:cNvPr id="18" name="Freeform 74"/>
            <p:cNvSpPr>
              <a:spLocks noChangeAspect="1" noEditPoints="1"/>
            </p:cNvSpPr>
            <p:nvPr/>
          </p:nvSpPr>
          <p:spPr bwMode="auto">
            <a:xfrm>
              <a:off x="248" y="158"/>
              <a:ext cx="567" cy="503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1" b="91537" l="4200" r="4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87" r="52725" b="6244"/>
          <a:stretch/>
        </p:blipFill>
        <p:spPr>
          <a:xfrm flipH="1">
            <a:off x="6285918" y="2187696"/>
            <a:ext cx="2046913" cy="26677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89854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285875" y="920707"/>
            <a:ext cx="7190907" cy="857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latin typeface="+mn-lt"/>
                <a:ea typeface="楷体" panose="02010609060101010101" pitchFamily="49" charset="-122"/>
                <a:cs typeface="楷体" panose="02010609060101010101" pitchFamily="49" charset="-122"/>
              </a:defRPr>
            </a:lvl1pPr>
          </a:lstStyle>
          <a:p>
            <a:r>
              <a:rPr lang="en-US" altLang="zh-CN" noProof="1" smtClean="0">
                <a:solidFill>
                  <a:srgbClr val="FF0000"/>
                </a:solidFill>
                <a:sym typeface="+mn-ea"/>
              </a:rPr>
              <a:t>3. </a:t>
            </a:r>
            <a:r>
              <a:rPr lang="zh-CN" altLang="en-US" noProof="1" smtClean="0">
                <a:sym typeface="+mn-ea"/>
              </a:rPr>
              <a:t>学</a:t>
            </a:r>
            <a:r>
              <a:rPr lang="zh-CN" altLang="en-US" noProof="1">
                <a:sym typeface="+mn-ea"/>
              </a:rPr>
              <a:t>会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判断</a:t>
            </a:r>
            <a:r>
              <a:rPr lang="zh-CN" altLang="en-US" noProof="1">
                <a:sym typeface="+mn-ea"/>
              </a:rPr>
              <a:t>一个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点</a:t>
            </a:r>
            <a:r>
              <a:rPr lang="zh-CN" altLang="en-US" noProof="1">
                <a:sym typeface="+mn-ea"/>
              </a:rPr>
              <a:t>是否在一个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角的平分线</a:t>
            </a:r>
            <a:r>
              <a:rPr lang="zh-CN" altLang="en-US" noProof="1">
                <a:sym typeface="+mn-ea"/>
              </a:rPr>
              <a:t>上</a:t>
            </a:r>
            <a:r>
              <a:rPr lang="en-US" altLang="zh-CN" noProof="1">
                <a:sym typeface="+mn-ea"/>
              </a:rPr>
              <a:t>.</a:t>
            </a:r>
            <a:endParaRPr lang="zh-CN" altLang="zh-CN" noProof="1">
              <a:sym typeface="+mn-ea"/>
            </a:endParaRPr>
          </a:p>
        </p:txBody>
      </p:sp>
      <p:sp>
        <p:nvSpPr>
          <p:cNvPr id="33796" name="矩形 11"/>
          <p:cNvSpPr>
            <a:spLocks noChangeArrowheads="1"/>
          </p:cNvSpPr>
          <p:nvPr/>
        </p:nvSpPr>
        <p:spPr bwMode="auto">
          <a:xfrm>
            <a:off x="822122" y="3710609"/>
            <a:ext cx="6915894" cy="656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理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角平分线判定定理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endParaRPr lang="zh-CN" altLang="en-US" sz="2800" b="1" dirty="0"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3797" name="矩形 2"/>
          <p:cNvSpPr>
            <a:spLocks noChangeArrowheads="1"/>
          </p:cNvSpPr>
          <p:nvPr/>
        </p:nvSpPr>
        <p:spPr bwMode="auto">
          <a:xfrm>
            <a:off x="1118592" y="2084679"/>
            <a:ext cx="6887986" cy="1303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掌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握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角平分线判定定理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内容的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证明方法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并应用其解题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.</a:t>
            </a:r>
            <a:endParaRPr lang="zh-CN" altLang="zh-CN" sz="2800" b="1" dirty="0"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8" y="233"/>
            <a:ext cx="2017712" cy="477838"/>
            <a:chOff x="1588" y="-33323"/>
            <a:chExt cx="2017712" cy="477838"/>
          </a:xfrm>
        </p:grpSpPr>
        <p:cxnSp>
          <p:nvCxnSpPr>
            <p:cNvPr id="15" name="直线连接符 14"/>
            <p:cNvCxnSpPr/>
            <p:nvPr/>
          </p:nvCxnSpPr>
          <p:spPr>
            <a:xfrm>
              <a:off x="1588" y="404827"/>
              <a:ext cx="20066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58" name="文本框 18"/>
            <p:cNvSpPr txBox="1">
              <a:spLocks noChangeArrowheads="1"/>
            </p:cNvSpPr>
            <p:nvPr/>
          </p:nvSpPr>
          <p:spPr bwMode="auto">
            <a:xfrm>
              <a:off x="552450" y="-33323"/>
              <a:ext cx="146685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素养目标</a:t>
              </a:r>
            </a:p>
          </p:txBody>
        </p:sp>
        <p:sp>
          <p:nvSpPr>
            <p:cNvPr id="17" name="Freeform 74"/>
            <p:cNvSpPr>
              <a:spLocks noChangeAspect="1" noEditPoints="1"/>
            </p:cNvSpPr>
            <p:nvPr/>
          </p:nvSpPr>
          <p:spPr bwMode="auto">
            <a:xfrm>
              <a:off x="157163" y="41290"/>
              <a:ext cx="360362" cy="319087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6782" y="694929"/>
            <a:ext cx="8102385" cy="3942251"/>
            <a:chOff x="-38068" y="275737"/>
            <a:chExt cx="8102385" cy="3942251"/>
          </a:xfrm>
        </p:grpSpPr>
        <p:grpSp>
          <p:nvGrpSpPr>
            <p:cNvPr id="14" name="组合 14"/>
            <p:cNvGrpSpPr/>
            <p:nvPr/>
          </p:nvGrpSpPr>
          <p:grpSpPr>
            <a:xfrm>
              <a:off x="-38068" y="443038"/>
              <a:ext cx="8102385" cy="3774950"/>
              <a:chOff x="224" y="-280"/>
              <a:chExt cx="14396" cy="7822"/>
            </a:xfrm>
          </p:grpSpPr>
          <p:sp>
            <p:nvSpPr>
              <p:cNvPr id="20" name="直接箭头连接符 19"/>
              <p:cNvSpPr/>
              <p:nvPr/>
            </p:nvSpPr>
            <p:spPr>
              <a:xfrm flipV="1">
                <a:off x="224" y="7447"/>
                <a:ext cx="13041" cy="95"/>
              </a:xfrm>
              <a:prstGeom prst="straightConnector1">
                <a:avLst/>
              </a:prstGeom>
              <a:ln w="508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21" name="肘形连接符 20"/>
              <p:cNvSpPr/>
              <p:nvPr/>
            </p:nvSpPr>
            <p:spPr>
              <a:xfrm rot="5400000" flipH="1" flipV="1">
                <a:off x="11412" y="2303"/>
                <a:ext cx="5791" cy="625"/>
              </a:xfrm>
              <a:prstGeom prst="bentConnector3">
                <a:avLst>
                  <a:gd name="adj1" fmla="val 56129"/>
                </a:avLst>
              </a:prstGeom>
              <a:ln w="57150">
                <a:solidFill>
                  <a:srgbClr val="1F497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cxnSp>
          <p:nvCxnSpPr>
            <p:cNvPr id="16" name="直接连接符 15"/>
            <p:cNvCxnSpPr/>
            <p:nvPr/>
          </p:nvCxnSpPr>
          <p:spPr bwMode="auto">
            <a:xfrm flipH="1" flipV="1">
              <a:off x="7301693" y="3221630"/>
              <a:ext cx="35" cy="961144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>
              <a:off x="7273119" y="3221630"/>
              <a:ext cx="442131" cy="0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8064036" y="275737"/>
              <a:ext cx="0" cy="1010137"/>
            </a:xfrm>
            <a:prstGeom prst="straightConnector1">
              <a:avLst/>
            </a:prstGeom>
            <a:ln w="57150">
              <a:solidFill>
                <a:srgbClr val="1F497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78437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3796" grpId="0" animBg="1"/>
      <p:bldP spid="337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圆角矩形 31"/>
          <p:cNvSpPr>
            <a:spLocks noChangeArrowheads="1"/>
          </p:cNvSpPr>
          <p:nvPr/>
        </p:nvSpPr>
        <p:spPr bwMode="auto">
          <a:xfrm>
            <a:off x="646430" y="1950243"/>
            <a:ext cx="460918" cy="1484313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回</a:t>
            </a:r>
            <a:endParaRPr lang="zh-CN" altLang="en-US" sz="2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顾旧知</a:t>
            </a:r>
            <a:endParaRPr lang="zh-CN" altLang="en-US" sz="2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1763712" y="4327773"/>
            <a:ext cx="2160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 flipV="1">
            <a:off x="1763712" y="2976810"/>
            <a:ext cx="1511300" cy="135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97187" y="3300660"/>
            <a:ext cx="3238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1763712" y="3462585"/>
            <a:ext cx="2105025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439862" y="416426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51112" y="301014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3275012" y="3680073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P</a:t>
            </a:r>
            <a:endParaRPr lang="en-US" altLang="zh-CN" b="1" i="1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50185" name="Group 10"/>
          <p:cNvGrpSpPr>
            <a:grpSpLocks/>
          </p:cNvGrpSpPr>
          <p:nvPr/>
        </p:nvGrpSpPr>
        <p:grpSpPr bwMode="auto">
          <a:xfrm>
            <a:off x="2735262" y="3462585"/>
            <a:ext cx="331787" cy="182563"/>
            <a:chOff x="0" y="0"/>
            <a:chExt cx="227" cy="136"/>
          </a:xfrm>
        </p:grpSpPr>
        <p:sp>
          <p:nvSpPr>
            <p:cNvPr id="50186" name="Line 11"/>
            <p:cNvSpPr>
              <a:spLocks noChangeShapeType="1"/>
            </p:cNvSpPr>
            <p:nvPr/>
          </p:nvSpPr>
          <p:spPr bwMode="auto">
            <a:xfrm>
              <a:off x="0" y="0"/>
              <a:ext cx="9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0187" name="Line 12"/>
            <p:cNvSpPr>
              <a:spLocks noChangeShapeType="1"/>
            </p:cNvSpPr>
            <p:nvPr/>
          </p:nvSpPr>
          <p:spPr bwMode="auto">
            <a:xfrm flipH="1">
              <a:off x="91" y="0"/>
              <a:ext cx="13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50188" name="Line 13"/>
          <p:cNvSpPr>
            <a:spLocks noChangeShapeType="1"/>
          </p:cNvSpPr>
          <p:nvPr/>
        </p:nvSpPr>
        <p:spPr bwMode="auto">
          <a:xfrm flipH="1">
            <a:off x="3221037" y="3732460"/>
            <a:ext cx="0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</a:endParaRPr>
          </a:p>
        </p:txBody>
      </p:sp>
      <p:grpSp>
        <p:nvGrpSpPr>
          <p:cNvPr id="50189" name="Group 14"/>
          <p:cNvGrpSpPr>
            <a:grpSpLocks/>
          </p:cNvGrpSpPr>
          <p:nvPr/>
        </p:nvGrpSpPr>
        <p:grpSpPr bwMode="auto">
          <a:xfrm>
            <a:off x="3006724" y="4110285"/>
            <a:ext cx="215900" cy="215900"/>
            <a:chOff x="0" y="0"/>
            <a:chExt cx="181" cy="181"/>
          </a:xfrm>
        </p:grpSpPr>
        <p:sp>
          <p:nvSpPr>
            <p:cNvPr id="50190" name="Line 15"/>
            <p:cNvSpPr>
              <a:spLocks noChangeShapeType="1"/>
            </p:cNvSpPr>
            <p:nvPr/>
          </p:nvSpPr>
          <p:spPr bwMode="auto">
            <a:xfrm>
              <a:off x="0" y="0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0191" name="Line 16"/>
            <p:cNvSpPr>
              <a:spLocks noChangeShapeType="1"/>
            </p:cNvSpPr>
            <p:nvPr/>
          </p:nvSpPr>
          <p:spPr bwMode="auto">
            <a:xfrm flipH="1">
              <a:off x="0" y="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3113087" y="3138735"/>
            <a:ext cx="919162" cy="269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147343" y="2845841"/>
            <a:ext cx="2322513" cy="414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altLang="zh-CN" sz="2100" b="1" i="1" dirty="0">
                <a:latin typeface="+mn-lt"/>
              </a:rPr>
              <a:t>P</a:t>
            </a:r>
            <a:r>
              <a:rPr lang="zh-CN" altLang="en-US" sz="2100" b="1" dirty="0">
                <a:latin typeface="+mn-lt"/>
              </a:rPr>
              <a:t>到</a:t>
            </a:r>
            <a:r>
              <a:rPr lang="en-US" altLang="zh-CN" sz="2100" b="1" i="1" dirty="0">
                <a:latin typeface="+mn-lt"/>
              </a:rPr>
              <a:t>OA</a:t>
            </a:r>
            <a:r>
              <a:rPr lang="zh-CN" altLang="en-US" sz="2100" b="1" dirty="0">
                <a:latin typeface="+mn-lt"/>
              </a:rPr>
              <a:t>的距离</a:t>
            </a:r>
            <a:r>
              <a:rPr lang="en-US" altLang="zh-CN" sz="2100" b="1" i="1" dirty="0">
                <a:latin typeface="+mn-lt"/>
              </a:rPr>
              <a:t>PD</a:t>
            </a: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3600449" y="3570535"/>
            <a:ext cx="971550" cy="161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356099" y="4110285"/>
            <a:ext cx="2322513" cy="414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altLang="zh-CN" sz="2100" b="1" i="1" dirty="0">
                <a:latin typeface="+mn-lt"/>
              </a:rPr>
              <a:t>P</a:t>
            </a:r>
            <a:r>
              <a:rPr lang="zh-CN" altLang="en-US" sz="2100" b="1" dirty="0">
                <a:latin typeface="+mn-lt"/>
              </a:rPr>
              <a:t>到</a:t>
            </a:r>
            <a:r>
              <a:rPr lang="en-US" altLang="zh-CN" sz="2100" b="1" i="1" dirty="0">
                <a:latin typeface="+mn-lt"/>
              </a:rPr>
              <a:t>OB</a:t>
            </a:r>
            <a:r>
              <a:rPr lang="zh-CN" altLang="en-US" sz="2100" b="1" dirty="0">
                <a:latin typeface="+mn-lt"/>
              </a:rPr>
              <a:t>的距离</a:t>
            </a:r>
            <a:r>
              <a:rPr lang="en-US" altLang="zh-CN" sz="2100" b="1" i="1" dirty="0">
                <a:latin typeface="+mn-lt"/>
              </a:rPr>
              <a:t>PE.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625974" y="3437979"/>
            <a:ext cx="2887663" cy="414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altLang="zh-CN" sz="2100" b="1" i="1" dirty="0">
                <a:latin typeface="+mn-lt"/>
              </a:rPr>
              <a:t>P</a:t>
            </a:r>
            <a:r>
              <a:rPr lang="zh-CN" altLang="en-US" sz="2100" b="1" dirty="0">
                <a:latin typeface="+mn-lt"/>
              </a:rPr>
              <a:t>是角平分线上的点</a:t>
            </a: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3330574" y="4165848"/>
            <a:ext cx="971550" cy="107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Text Box 23"/>
          <p:cNvSpPr txBox="1"/>
          <p:nvPr/>
        </p:nvSpPr>
        <p:spPr>
          <a:xfrm>
            <a:off x="1493576" y="1950243"/>
            <a:ext cx="1998663" cy="4143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00" b="1" noProof="1">
                <a:solidFill>
                  <a:srgbClr val="0000FF"/>
                </a:solidFill>
                <a:latin typeface="宋体" pitchFamily="2" charset="-122"/>
                <a:cs typeface="+mn-ea"/>
              </a:rPr>
              <a:t>几何语言描述：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401218" y="1930946"/>
            <a:ext cx="5197498" cy="4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27" tIns="35242" rIns="67627" bIns="35242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∵</a:t>
            </a:r>
            <a:r>
              <a:rPr lang="zh-CN" altLang="en-US" sz="21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 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OC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平分∠</a:t>
            </a:r>
            <a:r>
              <a:rPr lang="en-US" altLang="zh-CN" sz="2100" b="1" i="1" dirty="0" smtClean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AOB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，且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PD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⊥</a:t>
            </a:r>
            <a:r>
              <a:rPr lang="en-US" altLang="zh-CN" sz="2100" b="1" i="1" dirty="0" smtClean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OA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，</a:t>
            </a:r>
            <a:r>
              <a:rPr lang="zh-CN" altLang="en-US" sz="2100" b="1" i="1" dirty="0" smtClean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 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PE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OB.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3520589" y="2389917"/>
            <a:ext cx="29432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7" tIns="35242" rIns="67627" bIns="35242">
            <a:spAutoFit/>
          </a:bodyPr>
          <a:lstStyle/>
          <a:p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∴ 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PD= PE.</a:t>
            </a:r>
          </a:p>
        </p:txBody>
      </p:sp>
      <p:sp>
        <p:nvSpPr>
          <p:cNvPr id="50201" name="Text Box 26"/>
          <p:cNvSpPr txBox="1">
            <a:spLocks noChangeArrowheads="1"/>
          </p:cNvSpPr>
          <p:nvPr/>
        </p:nvSpPr>
        <p:spPr bwMode="auto">
          <a:xfrm>
            <a:off x="3204954" y="274186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A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2" name="Text Box 27"/>
          <p:cNvSpPr txBox="1">
            <a:spLocks noChangeArrowheads="1"/>
          </p:cNvSpPr>
          <p:nvPr/>
        </p:nvSpPr>
        <p:spPr bwMode="auto">
          <a:xfrm>
            <a:off x="3906629" y="3300660"/>
            <a:ext cx="33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prstClr val="black"/>
                </a:solidFill>
                <a:latin typeface="+mn-lt"/>
              </a:rPr>
              <a:t>C</a:t>
            </a:r>
            <a:endParaRPr lang="en-US" altLang="zh-CN" b="1" i="1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0203" name="Text Box 28"/>
          <p:cNvSpPr txBox="1">
            <a:spLocks noChangeArrowheads="1"/>
          </p:cNvSpPr>
          <p:nvPr/>
        </p:nvSpPr>
        <p:spPr bwMode="auto">
          <a:xfrm>
            <a:off x="3852654" y="4273798"/>
            <a:ext cx="33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prstClr val="black"/>
                </a:solidFill>
                <a:latin typeface="+mn-lt"/>
              </a:rPr>
              <a:t>B</a:t>
            </a:r>
            <a:endParaRPr lang="en-US" altLang="zh-CN" b="1" i="1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473994" y="1463676"/>
            <a:ext cx="55387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角的平分线上的点到角的两边的距离相等</a:t>
            </a:r>
            <a:r>
              <a:rPr lang="en-US" altLang="zh-CN" sz="2100" b="1" dirty="0">
                <a:solidFill>
                  <a:srgbClr val="FF0000"/>
                </a:solidFill>
                <a:latin typeface="宋体" pitchFamily="2" charset="-122"/>
              </a:rPr>
              <a:t>.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261099" y="1089025"/>
            <a:ext cx="3898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叙述角平分线的性质定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170151" y="2363168"/>
            <a:ext cx="18637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宋体" pitchFamily="2" charset="-122"/>
              </a:rPr>
              <a:t>不必再证全等</a:t>
            </a:r>
          </a:p>
        </p:txBody>
      </p:sp>
      <p:sp>
        <p:nvSpPr>
          <p:cNvPr id="50207" name="Text Box 26"/>
          <p:cNvSpPr txBox="1">
            <a:spLocks noChangeArrowheads="1"/>
          </p:cNvSpPr>
          <p:nvPr/>
        </p:nvSpPr>
        <p:spPr bwMode="auto">
          <a:xfrm>
            <a:off x="3043029" y="427379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E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212" name="组合 4"/>
          <p:cNvGrpSpPr>
            <a:grpSpLocks/>
          </p:cNvGrpSpPr>
          <p:nvPr/>
        </p:nvGrpSpPr>
        <p:grpSpPr bwMode="auto">
          <a:xfrm>
            <a:off x="2356642" y="572166"/>
            <a:ext cx="1685925" cy="409790"/>
            <a:chOff x="3485" y="1168"/>
            <a:chExt cx="2654" cy="644"/>
          </a:xfrm>
        </p:grpSpPr>
        <p:sp>
          <p:nvSpPr>
            <p:cNvPr id="6" name="圆角矩形 5"/>
            <p:cNvSpPr/>
            <p:nvPr/>
          </p:nvSpPr>
          <p:spPr>
            <a:xfrm>
              <a:off x="3485" y="1168"/>
              <a:ext cx="2654" cy="62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50214" name="矩形 1"/>
            <p:cNvSpPr>
              <a:spLocks noChangeArrowheads="1"/>
            </p:cNvSpPr>
            <p:nvPr/>
          </p:nvSpPr>
          <p:spPr bwMode="auto">
            <a:xfrm>
              <a:off x="3759" y="1203"/>
              <a:ext cx="2108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b="1" dirty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50215" name="文本框 6151"/>
          <p:cNvSpPr txBox="1">
            <a:spLocks noChangeArrowheads="1"/>
          </p:cNvSpPr>
          <p:nvPr/>
        </p:nvSpPr>
        <p:spPr bwMode="auto">
          <a:xfrm>
            <a:off x="4226719" y="521581"/>
            <a:ext cx="2505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角平分线的判定</a:t>
            </a:r>
          </a:p>
        </p:txBody>
      </p:sp>
      <p:grpSp>
        <p:nvGrpSpPr>
          <p:cNvPr id="41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42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4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6" l="0" r="95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6" y="1256506"/>
            <a:ext cx="6953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96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bldLvl="0"/>
      <p:bldP spid="40" grpId="0" bldLvl="0"/>
      <p:bldP spid="44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35"/>
          <p:cNvGrpSpPr>
            <a:grpSpLocks/>
          </p:cNvGrpSpPr>
          <p:nvPr/>
        </p:nvGrpSpPr>
        <p:grpSpPr bwMode="auto">
          <a:xfrm>
            <a:off x="6324452" y="1257639"/>
            <a:ext cx="2608262" cy="1684337"/>
            <a:chOff x="4710113" y="3789363"/>
            <a:chExt cx="3476679" cy="2245734"/>
          </a:xfrm>
        </p:grpSpPr>
        <p:grpSp>
          <p:nvGrpSpPr>
            <p:cNvPr id="51202" name="组合 36"/>
            <p:cNvGrpSpPr>
              <a:grpSpLocks/>
            </p:cNvGrpSpPr>
            <p:nvPr/>
          </p:nvGrpSpPr>
          <p:grpSpPr bwMode="auto">
            <a:xfrm>
              <a:off x="6645275" y="4941888"/>
              <a:ext cx="520008" cy="491066"/>
              <a:chOff x="6642300" y="4941168"/>
              <a:chExt cx="520228" cy="490751"/>
            </a:xfrm>
          </p:grpSpPr>
          <p:sp>
            <p:nvSpPr>
              <p:cNvPr id="51203" name="TextBox 34"/>
              <p:cNvSpPr txBox="1">
                <a:spLocks noChangeArrowheads="1"/>
              </p:cNvSpPr>
              <p:nvPr/>
            </p:nvSpPr>
            <p:spPr bwMode="auto">
              <a:xfrm>
                <a:off x="6732240" y="4941168"/>
                <a:ext cx="430288" cy="490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P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04" name="椭圆 35"/>
              <p:cNvSpPr>
                <a:spLocks noChangeArrowheads="1"/>
              </p:cNvSpPr>
              <p:nvPr/>
            </p:nvSpPr>
            <p:spPr bwMode="auto">
              <a:xfrm>
                <a:off x="6642300" y="50131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205" name="组合 38"/>
            <p:cNvGrpSpPr>
              <a:grpSpLocks/>
            </p:cNvGrpSpPr>
            <p:nvPr/>
          </p:nvGrpSpPr>
          <p:grpSpPr bwMode="auto">
            <a:xfrm>
              <a:off x="4710113" y="3789363"/>
              <a:ext cx="3476679" cy="2132791"/>
              <a:chOff x="4710600" y="3789040"/>
              <a:chExt cx="3476809" cy="2132573"/>
            </a:xfrm>
          </p:grpSpPr>
          <p:grpSp>
            <p:nvGrpSpPr>
              <p:cNvPr id="51206" name="组合 18"/>
              <p:cNvGrpSpPr>
                <a:grpSpLocks/>
              </p:cNvGrpSpPr>
              <p:nvPr/>
            </p:nvGrpSpPr>
            <p:grpSpPr bwMode="auto">
              <a:xfrm>
                <a:off x="5090008" y="4077072"/>
                <a:ext cx="2650344" cy="1512644"/>
                <a:chOff x="5090008" y="4077072"/>
                <a:chExt cx="2650344" cy="1512644"/>
              </a:xfrm>
            </p:grpSpPr>
            <p:cxnSp>
              <p:nvCxnSpPr>
                <p:cNvPr id="51207" name="直接连接符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90008" y="4077072"/>
                  <a:ext cx="2088232" cy="151216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08" name="直接连接符 14"/>
                <p:cNvCxnSpPr>
                  <a:cxnSpLocks noChangeShapeType="1"/>
                </p:cNvCxnSpPr>
                <p:nvPr/>
              </p:nvCxnSpPr>
              <p:spPr bwMode="auto">
                <a:xfrm>
                  <a:off x="5148064" y="5589240"/>
                  <a:ext cx="2592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09" name="直接连接符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19036" y="4797628"/>
                  <a:ext cx="2520280" cy="7920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210" name="TextBox 31"/>
              <p:cNvSpPr txBox="1">
                <a:spLocks noChangeArrowheads="1"/>
              </p:cNvSpPr>
              <p:nvPr/>
            </p:nvSpPr>
            <p:spPr bwMode="auto">
              <a:xfrm>
                <a:off x="7164288" y="3789040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1" name="TextBox 32"/>
              <p:cNvSpPr txBox="1">
                <a:spLocks noChangeArrowheads="1"/>
              </p:cNvSpPr>
              <p:nvPr/>
            </p:nvSpPr>
            <p:spPr bwMode="auto">
              <a:xfrm>
                <a:off x="4710600" y="5388206"/>
                <a:ext cx="463991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2" name="TextBox 33"/>
              <p:cNvSpPr txBox="1">
                <a:spLocks noChangeArrowheads="1"/>
              </p:cNvSpPr>
              <p:nvPr/>
            </p:nvSpPr>
            <p:spPr bwMode="auto">
              <a:xfrm>
                <a:off x="7740352" y="5430597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3" name="TextBox 37"/>
              <p:cNvSpPr txBox="1">
                <a:spLocks noChangeArrowheads="1"/>
              </p:cNvSpPr>
              <p:nvPr/>
            </p:nvSpPr>
            <p:spPr bwMode="auto">
              <a:xfrm>
                <a:off x="7578872" y="4506541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14" name="组合 41"/>
            <p:cNvGrpSpPr>
              <a:grpSpLocks/>
            </p:cNvGrpSpPr>
            <p:nvPr/>
          </p:nvGrpSpPr>
          <p:grpSpPr bwMode="auto">
            <a:xfrm>
              <a:off x="6135688" y="4191000"/>
              <a:ext cx="611187" cy="909638"/>
              <a:chOff x="6135770" y="4191471"/>
              <a:chExt cx="611460" cy="908703"/>
            </a:xfrm>
          </p:grpSpPr>
          <p:cxnSp>
            <p:nvCxnSpPr>
              <p:cNvPr id="51215" name="直接连接符 21"/>
              <p:cNvCxnSpPr>
                <a:cxnSpLocks noChangeShapeType="1"/>
              </p:cNvCxnSpPr>
              <p:nvPr/>
            </p:nvCxnSpPr>
            <p:spPr bwMode="auto">
              <a:xfrm flipH="1" flipV="1">
                <a:off x="6429218" y="4596118"/>
                <a:ext cx="318012" cy="504056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16" name="矩形 39"/>
              <p:cNvSpPr>
                <a:spLocks noChangeArrowheads="1"/>
              </p:cNvSpPr>
              <p:nvPr/>
            </p:nvSpPr>
            <p:spPr bwMode="auto">
              <a:xfrm rot="-2218961">
                <a:off x="6340031" y="4653345"/>
                <a:ext cx="152419" cy="155645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51217" name="TextBox 40"/>
              <p:cNvSpPr txBox="1">
                <a:spLocks noChangeArrowheads="1"/>
              </p:cNvSpPr>
              <p:nvPr/>
            </p:nvSpPr>
            <p:spPr bwMode="auto">
              <a:xfrm>
                <a:off x="6135770" y="4191471"/>
                <a:ext cx="464181" cy="490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18" name="组合 46"/>
            <p:cNvGrpSpPr>
              <a:grpSpLocks/>
            </p:cNvGrpSpPr>
            <p:nvPr/>
          </p:nvGrpSpPr>
          <p:grpSpPr bwMode="auto">
            <a:xfrm>
              <a:off x="6486525" y="5084763"/>
              <a:ext cx="447039" cy="950334"/>
              <a:chOff x="6486236" y="5085184"/>
              <a:chExt cx="448088" cy="950710"/>
            </a:xfrm>
          </p:grpSpPr>
          <p:cxnSp>
            <p:nvCxnSpPr>
              <p:cNvPr id="51219" name="直接连接符 23"/>
              <p:cNvCxnSpPr>
                <a:cxnSpLocks noChangeShapeType="1"/>
              </p:cNvCxnSpPr>
              <p:nvPr/>
            </p:nvCxnSpPr>
            <p:spPr bwMode="auto">
              <a:xfrm>
                <a:off x="6732240" y="5085184"/>
                <a:ext cx="0" cy="516104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20" name="矩形 42"/>
              <p:cNvSpPr>
                <a:spLocks noChangeArrowheads="1"/>
              </p:cNvSpPr>
              <p:nvPr/>
            </p:nvSpPr>
            <p:spPr bwMode="auto">
              <a:xfrm>
                <a:off x="6588224" y="544522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51221" name="TextBox 43"/>
              <p:cNvSpPr txBox="1">
                <a:spLocks noChangeArrowheads="1"/>
              </p:cNvSpPr>
              <p:nvPr/>
            </p:nvSpPr>
            <p:spPr bwMode="auto">
              <a:xfrm>
                <a:off x="6486236" y="5544633"/>
                <a:ext cx="448088" cy="4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E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438480" y="4357688"/>
            <a:ext cx="6378575" cy="414337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itchFamily="18" charset="0"/>
              </a:rPr>
              <a:t>角的内部到角的两边距离相等的点在角的平分线上．</a:t>
            </a:r>
          </a:p>
        </p:txBody>
      </p:sp>
      <p:sp>
        <p:nvSpPr>
          <p:cNvPr id="51223" name="内容占位符 2"/>
          <p:cNvSpPr>
            <a:spLocks noChangeArrowheads="1"/>
          </p:cNvSpPr>
          <p:nvPr/>
        </p:nvSpPr>
        <p:spPr bwMode="auto">
          <a:xfrm>
            <a:off x="1123622" y="604154"/>
            <a:ext cx="7160281" cy="98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  交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换角的平分线的性质中的已知和结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论，你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能得到什么结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论，这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个新结论正确吗？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03338" y="1660525"/>
            <a:ext cx="23519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Times New Roman" pitchFamily="18" charset="0"/>
              </a:rPr>
              <a:t>角平分线的性质：</a:t>
            </a:r>
          </a:p>
        </p:txBody>
      </p:sp>
      <p:sp>
        <p:nvSpPr>
          <p:cNvPr id="3" name="文本框 7175"/>
          <p:cNvSpPr txBox="1">
            <a:spLocks noChangeArrowheads="1"/>
          </p:cNvSpPr>
          <p:nvPr/>
        </p:nvSpPr>
        <p:spPr bwMode="auto">
          <a:xfrm>
            <a:off x="1360488" y="2089150"/>
            <a:ext cx="5045075" cy="414338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latin typeface="宋体" pitchFamily="2" charset="-122"/>
              </a:rPr>
              <a:t>角的平分线上的点到角的两边的距离相等</a:t>
            </a:r>
            <a:r>
              <a:rPr lang="en-US" altLang="zh-CN" sz="2100" b="1" dirty="0">
                <a:latin typeface="宋体" pitchFamily="2" charset="-122"/>
              </a:rPr>
              <a:t>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23317" y="2947987"/>
            <a:ext cx="6027628" cy="803297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100" b="1" dirty="0">
                <a:latin typeface="宋体" pitchFamily="2" charset="-122"/>
              </a:rPr>
              <a:t>∵ </a:t>
            </a:r>
            <a:r>
              <a:rPr lang="en-US" altLang="zh-CN" sz="2100" b="1" i="1" dirty="0">
                <a:latin typeface="Times New Roman"/>
              </a:rPr>
              <a:t>OC</a:t>
            </a:r>
            <a:r>
              <a:rPr lang="zh-CN" altLang="en-US" sz="2100" b="1" dirty="0">
                <a:latin typeface="宋体" pitchFamily="2" charset="-122"/>
              </a:rPr>
              <a:t>平分</a:t>
            </a:r>
            <a:r>
              <a:rPr lang="zh-CN" altLang="en-US" sz="2100" b="1" dirty="0">
                <a:latin typeface="Times New Roman"/>
              </a:rPr>
              <a:t>∠</a:t>
            </a:r>
            <a:r>
              <a:rPr lang="en-US" altLang="zh-CN" sz="2100" b="1" i="1" dirty="0" smtClean="0">
                <a:latin typeface="Times New Roman"/>
              </a:rPr>
              <a:t>AOB</a:t>
            </a:r>
            <a:r>
              <a:rPr lang="zh-CN" altLang="en-US" sz="2100" b="1" dirty="0" smtClean="0">
                <a:latin typeface="Times New Roman"/>
              </a:rPr>
              <a:t>，</a:t>
            </a:r>
            <a:r>
              <a:rPr lang="zh-CN" altLang="en-US" sz="2100" b="1" dirty="0" smtClean="0">
                <a:latin typeface="宋体" pitchFamily="2" charset="-122"/>
              </a:rPr>
              <a:t>且</a:t>
            </a:r>
            <a:r>
              <a:rPr lang="en-US" altLang="zh-CN" sz="2100" b="1" i="1" dirty="0">
                <a:latin typeface="Times New Roman"/>
              </a:rPr>
              <a:t>PD</a:t>
            </a:r>
            <a:r>
              <a:rPr lang="en-US" altLang="zh-CN" sz="2100" b="1" dirty="0">
                <a:latin typeface="Times New Roman"/>
              </a:rPr>
              <a:t>⊥</a:t>
            </a:r>
            <a:r>
              <a:rPr lang="en-US" altLang="zh-CN" sz="2100" b="1" i="1" dirty="0" smtClean="0">
                <a:latin typeface="Times New Roman"/>
              </a:rPr>
              <a:t>OA</a:t>
            </a:r>
            <a:r>
              <a:rPr lang="zh-CN" altLang="en-US" sz="2100" b="1" dirty="0" smtClean="0">
                <a:latin typeface="Times New Roman"/>
              </a:rPr>
              <a:t>，</a:t>
            </a:r>
            <a:r>
              <a:rPr lang="zh-CN" altLang="en-US" sz="2100" b="1" i="1" dirty="0" smtClean="0">
                <a:latin typeface="Times New Roman"/>
              </a:rPr>
              <a:t> </a:t>
            </a:r>
            <a:r>
              <a:rPr lang="en-US" altLang="zh-CN" sz="2100" b="1" i="1" dirty="0">
                <a:latin typeface="Times New Roman"/>
              </a:rPr>
              <a:t>PE</a:t>
            </a:r>
            <a:r>
              <a:rPr lang="en-US" altLang="zh-CN" sz="2100" b="1" dirty="0">
                <a:latin typeface="Times New Roman"/>
              </a:rPr>
              <a:t>⊥</a:t>
            </a:r>
            <a:r>
              <a:rPr lang="en-US" altLang="zh-CN" sz="2100" b="1" i="1" dirty="0">
                <a:latin typeface="Times New Roman"/>
              </a:rPr>
              <a:t>OB </a:t>
            </a:r>
            <a:r>
              <a:rPr lang="en-US" altLang="zh-CN" sz="2100" b="1" dirty="0">
                <a:latin typeface="宋体" pitchFamily="2" charset="-122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zh-CN" altLang="en-US" sz="2100" b="1" dirty="0">
                <a:latin typeface="宋体" pitchFamily="2" charset="-122"/>
              </a:rPr>
              <a:t>∴ </a:t>
            </a:r>
            <a:r>
              <a:rPr lang="en-US" altLang="zh-CN" sz="2100" b="1" i="1" dirty="0">
                <a:latin typeface="Times New Roman"/>
              </a:rPr>
              <a:t>PD= PE</a:t>
            </a:r>
            <a:endParaRPr lang="zh-CN" altLang="en-US" sz="2100" b="1" i="1" dirty="0">
              <a:latin typeface="Times New Roman"/>
            </a:endParaRPr>
          </a:p>
        </p:txBody>
      </p:sp>
      <p:sp>
        <p:nvSpPr>
          <p:cNvPr id="7203" name="文本框 7202"/>
          <p:cNvSpPr txBox="1">
            <a:spLocks noChangeArrowheads="1"/>
          </p:cNvSpPr>
          <p:nvPr/>
        </p:nvSpPr>
        <p:spPr bwMode="auto">
          <a:xfrm>
            <a:off x="1316038" y="2474913"/>
            <a:ext cx="1308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Times New Roman" pitchFamily="18" charset="0"/>
              </a:rPr>
              <a:t>几何语言：</a:t>
            </a:r>
          </a:p>
        </p:txBody>
      </p:sp>
      <p:sp>
        <p:nvSpPr>
          <p:cNvPr id="51228" name="文本框 7226"/>
          <p:cNvSpPr txBox="1">
            <a:spLocks noChangeArrowheads="1"/>
          </p:cNvSpPr>
          <p:nvPr/>
        </p:nvSpPr>
        <p:spPr bwMode="auto">
          <a:xfrm>
            <a:off x="1354138" y="3938588"/>
            <a:ext cx="67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28" name="文本框 7227"/>
          <p:cNvSpPr txBox="1">
            <a:spLocks noChangeArrowheads="1"/>
          </p:cNvSpPr>
          <p:nvPr/>
        </p:nvSpPr>
        <p:spPr bwMode="auto">
          <a:xfrm>
            <a:off x="1406817" y="3895828"/>
            <a:ext cx="8239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宋体" pitchFamily="2" charset="-122"/>
              </a:rPr>
              <a:t>猜想</a:t>
            </a:r>
            <a:r>
              <a:rPr lang="en-US" altLang="zh-CN" sz="2100" b="1" dirty="0">
                <a:solidFill>
                  <a:srgbClr val="0000FF"/>
                </a:solidFill>
                <a:latin typeface="宋体" pitchFamily="2" charset="-122"/>
              </a:rPr>
              <a:t>:</a:t>
            </a:r>
          </a:p>
        </p:txBody>
      </p:sp>
      <p:grpSp>
        <p:nvGrpSpPr>
          <p:cNvPr id="36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7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9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632" y="621785"/>
            <a:ext cx="1757157" cy="488722"/>
            <a:chOff x="1745942" y="3955571"/>
            <a:chExt cx="1757157" cy="488722"/>
          </a:xfrm>
        </p:grpSpPr>
        <p:grpSp>
          <p:nvGrpSpPr>
            <p:cNvPr id="41" name="组合 40"/>
            <p:cNvGrpSpPr/>
            <p:nvPr/>
          </p:nvGrpSpPr>
          <p:grpSpPr>
            <a:xfrm>
              <a:off x="1923628" y="3955571"/>
              <a:ext cx="1579471" cy="461665"/>
              <a:chOff x="835069" y="767230"/>
              <a:chExt cx="1579471" cy="461665"/>
            </a:xfrm>
          </p:grpSpPr>
          <p:sp>
            <p:nvSpPr>
              <p:cNvPr id="43" name="流程图: 库存数据 42"/>
              <p:cNvSpPr/>
              <p:nvPr/>
            </p:nvSpPr>
            <p:spPr>
              <a:xfrm rot="10800000">
                <a:off x="835069" y="816408"/>
                <a:ext cx="1334716" cy="387320"/>
              </a:xfrm>
              <a:prstGeom prst="flowChartOnlineStorag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 smtClea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85586" y="767230"/>
                <a:ext cx="142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400" b="1" kern="0" dirty="0" smtClean="0">
                    <a:solidFill>
                      <a:prstClr val="white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想一想</a:t>
                </a:r>
              </a:p>
            </p:txBody>
          </p:sp>
        </p:grp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2" t="8041" r="13842" b="5246"/>
            <a:stretch/>
          </p:blipFill>
          <p:spPr bwMode="auto">
            <a:xfrm>
              <a:off x="1745942" y="4008572"/>
              <a:ext cx="395789" cy="43572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椭圆形标注 3"/>
          <p:cNvSpPr/>
          <p:nvPr/>
        </p:nvSpPr>
        <p:spPr>
          <a:xfrm>
            <a:off x="7035818" y="3428249"/>
            <a:ext cx="1503114" cy="108132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ea typeface="楷体" pitchFamily="49" charset="-122"/>
              </a:rPr>
              <a:t>这个</a:t>
            </a:r>
            <a:r>
              <a:rPr lang="zh-CN" altLang="en-US" sz="2000" b="1" dirty="0">
                <a:solidFill>
                  <a:schemeClr val="tx1"/>
                </a:solidFill>
                <a:ea typeface="楷体" pitchFamily="49" charset="-122"/>
              </a:rPr>
              <a:t>结论正确吗？</a:t>
            </a:r>
          </a:p>
        </p:txBody>
      </p:sp>
    </p:spTree>
    <p:extLst>
      <p:ext uri="{BB962C8B-B14F-4D97-AF65-F5344CB8AC3E}">
        <p14:creationId xmlns:p14="http://schemas.microsoft.com/office/powerpoint/2010/main" val="2432257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3" grpId="0" bldLvl="0" animBg="1"/>
      <p:bldP spid="8" grpId="0" bldLvl="0" animBg="1"/>
      <p:bldP spid="7203" grpId="0"/>
      <p:bldP spid="7228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"/>
          <p:cNvSpPr txBox="1">
            <a:spLocks noChangeArrowheads="1"/>
          </p:cNvSpPr>
          <p:nvPr/>
        </p:nvSpPr>
        <p:spPr bwMode="auto">
          <a:xfrm>
            <a:off x="937696" y="917051"/>
            <a:ext cx="7525784" cy="8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500" tIns="54000" rIns="40500" bIns="810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已知：如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图，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PD</a:t>
            </a:r>
            <a:r>
              <a:rPr lang="en-US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PE</a:t>
            </a:r>
            <a:r>
              <a:rPr lang="en-US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⊥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OB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垂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足分别是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PD=PE. 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求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证：点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AOB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的平分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线上</a:t>
            </a:r>
            <a:r>
              <a:rPr lang="en-US" altLang="zh-CN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05152" y="1736468"/>
            <a:ext cx="971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</a:p>
        </p:txBody>
      </p:sp>
      <p:graphicFrame>
        <p:nvGraphicFramePr>
          <p:cNvPr id="522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46008"/>
              </p:ext>
            </p:extLst>
          </p:nvPr>
        </p:nvGraphicFramePr>
        <p:xfrm>
          <a:off x="2144567" y="3257550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0" r:id="rId4" imgW="114848" imgH="216936" progId="">
                  <p:embed/>
                </p:oleObj>
              </mc:Choice>
              <mc:Fallback>
                <p:oleObj r:id="rId4" imgW="114848" imgH="2169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67" y="3257550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52442" y="1773238"/>
            <a:ext cx="2087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作射线</a:t>
            </a:r>
            <a:r>
              <a:rPr lang="en-US" altLang="zh-CN" sz="21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OP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endParaRPr lang="zh-CN" altLang="en-US" sz="21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1915967" y="3116263"/>
            <a:ext cx="57150" cy="457200"/>
          </a:xfrm>
          <a:prstGeom prst="leftBrace">
            <a:avLst>
              <a:gd name="adj1" fmla="val 6600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98467" y="4427538"/>
            <a:ext cx="3771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prstClr val="black"/>
                </a:solidFill>
                <a:latin typeface="+mn-lt"/>
              </a:rPr>
              <a:t> ∴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点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在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∠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AOB</a:t>
            </a:r>
            <a:r>
              <a:rPr lang="zh-CN" altLang="en-US" sz="2100" b="1" dirty="0" smtClean="0">
                <a:solidFill>
                  <a:srgbClr val="FF0000"/>
                </a:solidFill>
                <a:ea typeface="仿宋" pitchFamily="49" charset="-122"/>
              </a:rPr>
              <a:t>的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平分线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上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.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652442" y="2560638"/>
            <a:ext cx="3829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 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在</a:t>
            </a:r>
            <a:r>
              <a:rPr lang="en-US" altLang="zh-CN" sz="2100" b="1" dirty="0" err="1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Rt</a:t>
            </a:r>
            <a:r>
              <a:rPr lang="en-US" altLang="zh-CN" sz="2100" b="1" i="1" dirty="0" err="1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△PDO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和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Rt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△PEO 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中，</a:t>
            </a:r>
            <a:endParaRPr lang="zh-CN" altLang="en-US" sz="2100" b="1" dirty="0">
              <a:solidFill>
                <a:prstClr val="black"/>
              </a:solidFill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3779086" y="4019550"/>
            <a:ext cx="38202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（全等三角形的对应角相等）</a:t>
            </a:r>
            <a:r>
              <a:rPr lang="en-US" altLang="zh-CN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.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976292" y="2992438"/>
            <a:ext cx="2514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zh-CN" altLang="en-US" sz="2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</a:rPr>
              <a:t>OP=OP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（公共边</a:t>
            </a:r>
            <a:r>
              <a:rPr lang="zh-CN" altLang="en-US" sz="2100" b="1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），</a:t>
            </a:r>
            <a:endParaRPr lang="zh-CN" altLang="en-US" sz="2100" b="1" dirty="0">
              <a:solidFill>
                <a:prstClr val="black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030267" y="3290888"/>
            <a:ext cx="2700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en-US" altLang="zh-CN" sz="2100" b="1" i="1" dirty="0">
                <a:solidFill>
                  <a:srgbClr val="FF0000"/>
                </a:solidFill>
                <a:latin typeface="Times New Roman"/>
              </a:rPr>
              <a:t>PD= PE</a:t>
            </a:r>
            <a:r>
              <a:rPr lang="zh-CN" altLang="en-US" sz="2100" b="1" dirty="0">
                <a:latin typeface="仿宋" pitchFamily="49" charset="-122"/>
                <a:ea typeface="仿宋" pitchFamily="49" charset="-122"/>
              </a:rPr>
              <a:t>（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已知 </a:t>
            </a:r>
            <a:r>
              <a:rPr lang="zh-CN" altLang="en-US" sz="2100" b="1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），</a:t>
            </a:r>
            <a:endParaRPr lang="zh-CN" altLang="en-US" sz="2100" b="1" dirty="0">
              <a:solidFill>
                <a:prstClr val="black"/>
              </a:solidFill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52235" name="Group 31"/>
          <p:cNvGrpSpPr>
            <a:grpSpLocks/>
          </p:cNvGrpSpPr>
          <p:nvPr/>
        </p:nvGrpSpPr>
        <p:grpSpPr bwMode="auto">
          <a:xfrm>
            <a:off x="5718175" y="1822619"/>
            <a:ext cx="3143250" cy="2235200"/>
            <a:chOff x="0" y="0"/>
            <a:chExt cx="2640" cy="1877"/>
          </a:xfrm>
        </p:grpSpPr>
        <p:sp>
          <p:nvSpPr>
            <p:cNvPr id="52236" name="Line 32"/>
            <p:cNvSpPr>
              <a:spLocks noChangeShapeType="1"/>
            </p:cNvSpPr>
            <p:nvPr/>
          </p:nvSpPr>
          <p:spPr bwMode="auto">
            <a:xfrm>
              <a:off x="1556" y="368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2237" name="Line 33"/>
            <p:cNvSpPr>
              <a:spLocks noChangeShapeType="1"/>
            </p:cNvSpPr>
            <p:nvPr/>
          </p:nvSpPr>
          <p:spPr bwMode="auto">
            <a:xfrm flipV="1">
              <a:off x="1601" y="414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2238" name="Line 34"/>
            <p:cNvSpPr>
              <a:spLocks noChangeShapeType="1"/>
            </p:cNvSpPr>
            <p:nvPr/>
          </p:nvSpPr>
          <p:spPr bwMode="auto">
            <a:xfrm flipV="1">
              <a:off x="240" y="96"/>
              <a:ext cx="1872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2239" name="Line 35"/>
            <p:cNvSpPr>
              <a:spLocks noChangeShapeType="1"/>
            </p:cNvSpPr>
            <p:nvPr/>
          </p:nvSpPr>
          <p:spPr bwMode="auto">
            <a:xfrm>
              <a:off x="240" y="1040"/>
              <a:ext cx="211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2240" name="Line 36"/>
            <p:cNvSpPr>
              <a:spLocks noChangeShapeType="1"/>
            </p:cNvSpPr>
            <p:nvPr/>
          </p:nvSpPr>
          <p:spPr bwMode="auto">
            <a:xfrm flipH="1">
              <a:off x="1728" y="848"/>
              <a:ext cx="192" cy="62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2241" name="Line 37"/>
            <p:cNvSpPr>
              <a:spLocks noChangeShapeType="1"/>
            </p:cNvSpPr>
            <p:nvPr/>
          </p:nvSpPr>
          <p:spPr bwMode="auto">
            <a:xfrm flipH="1" flipV="1">
              <a:off x="1674" y="334"/>
              <a:ext cx="246" cy="5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52242" name="Text Box 40"/>
            <p:cNvSpPr txBox="1">
              <a:spLocks noChangeArrowheads="1"/>
            </p:cNvSpPr>
            <p:nvPr/>
          </p:nvSpPr>
          <p:spPr bwMode="auto">
            <a:xfrm>
              <a:off x="2208" y="1568"/>
              <a:ext cx="43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2243" name="Text Box 41"/>
            <p:cNvSpPr txBox="1">
              <a:spLocks noChangeArrowheads="1"/>
            </p:cNvSpPr>
            <p:nvPr/>
          </p:nvSpPr>
          <p:spPr bwMode="auto">
            <a:xfrm>
              <a:off x="2064" y="0"/>
              <a:ext cx="28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2244" name="Text Box 42"/>
            <p:cNvSpPr txBox="1">
              <a:spLocks noChangeArrowheads="1"/>
            </p:cNvSpPr>
            <p:nvPr/>
          </p:nvSpPr>
          <p:spPr bwMode="auto">
            <a:xfrm>
              <a:off x="1344" y="96"/>
              <a:ext cx="28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52245" name="Text Box 43"/>
            <p:cNvSpPr txBox="1">
              <a:spLocks noChangeArrowheads="1"/>
            </p:cNvSpPr>
            <p:nvPr/>
          </p:nvSpPr>
          <p:spPr bwMode="auto">
            <a:xfrm>
              <a:off x="0" y="896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52246" name="Text Box 44"/>
            <p:cNvSpPr txBox="1">
              <a:spLocks noChangeArrowheads="1"/>
            </p:cNvSpPr>
            <p:nvPr/>
          </p:nvSpPr>
          <p:spPr bwMode="auto">
            <a:xfrm>
              <a:off x="1872" y="816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2247" name="Text Box 45"/>
            <p:cNvSpPr txBox="1">
              <a:spLocks noChangeArrowheads="1"/>
            </p:cNvSpPr>
            <p:nvPr/>
          </p:nvSpPr>
          <p:spPr bwMode="auto">
            <a:xfrm>
              <a:off x="1578" y="1420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</a:p>
          </p:txBody>
        </p:sp>
        <p:grpSp>
          <p:nvGrpSpPr>
            <p:cNvPr id="52248" name="Group 46"/>
            <p:cNvGrpSpPr>
              <a:grpSpLocks/>
            </p:cNvGrpSpPr>
            <p:nvPr/>
          </p:nvGrpSpPr>
          <p:grpSpPr bwMode="auto">
            <a:xfrm>
              <a:off x="204" y="800"/>
              <a:ext cx="612" cy="501"/>
              <a:chOff x="0" y="0"/>
              <a:chExt cx="612" cy="501"/>
            </a:xfrm>
          </p:grpSpPr>
          <p:graphicFrame>
            <p:nvGraphicFramePr>
              <p:cNvPr id="52249" name="Object 2"/>
              <p:cNvGraphicFramePr>
                <a:graphicFrameLocks noChangeAspect="1"/>
              </p:cNvGraphicFramePr>
              <p:nvPr/>
            </p:nvGraphicFramePr>
            <p:xfrm>
              <a:off x="0" y="28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141" r:id="rId6" imgW="114848" imgH="216936" progId="">
                      <p:embed/>
                    </p:oleObj>
                  </mc:Choice>
                  <mc:Fallback>
                    <p:oleObj r:id="rId6" imgW="114848" imgH="21693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8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50" name="Text Box 48"/>
              <p:cNvSpPr txBox="1">
                <a:spLocks noChangeArrowheads="1"/>
              </p:cNvSpPr>
              <p:nvPr/>
            </p:nvSpPr>
            <p:spPr bwMode="auto">
              <a:xfrm>
                <a:off x="324" y="0"/>
                <a:ext cx="28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b="1" i="1">
                  <a:solidFill>
                    <a:srgbClr val="FF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51" name="Text Box 49"/>
              <p:cNvSpPr txBox="1">
                <a:spLocks noChangeArrowheads="1"/>
              </p:cNvSpPr>
              <p:nvPr/>
            </p:nvSpPr>
            <p:spPr bwMode="auto">
              <a:xfrm>
                <a:off x="324" y="192"/>
                <a:ext cx="19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b="1" i="1">
                  <a:solidFill>
                    <a:srgbClr val="FF66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5" name="Line 50"/>
          <p:cNvSpPr>
            <a:spLocks noChangeShapeType="1"/>
          </p:cNvSpPr>
          <p:nvPr/>
        </p:nvSpPr>
        <p:spPr bwMode="auto">
          <a:xfrm flipV="1">
            <a:off x="6037263" y="2781469"/>
            <a:ext cx="2571750" cy="2857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600" b="1">
              <a:solidFill>
                <a:prstClr val="black"/>
              </a:solidFill>
            </a:endParaRPr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852592" y="1792288"/>
            <a:ext cx="2762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zh-CN" altLang="en-US" sz="21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</a:rPr>
              <a:t>∵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</a:rPr>
              <a:t>PD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⊥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</a:rPr>
              <a:t>OA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</a:rPr>
              <a:t>PE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</a:rPr>
              <a:t>OB.</a:t>
            </a:r>
            <a:endParaRPr lang="en-US" altLang="zh-CN" sz="2100" b="1" i="1" dirty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1833417" y="2135188"/>
            <a:ext cx="31321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prstClr val="black"/>
                </a:solidFill>
                <a:latin typeface="Times New Roman"/>
              </a:rPr>
              <a:t>∴∠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</a:rPr>
              <a:t>PDO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=∠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</a:rPr>
              <a:t>PEO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=90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</a:rPr>
              <a:t>°，</a:t>
            </a:r>
            <a:endParaRPr lang="zh-CN" altLang="en-US" sz="2100" b="1" baseline="30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1706417" y="3695700"/>
            <a:ext cx="4003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∴</a:t>
            </a:r>
            <a:r>
              <a:rPr lang="en-US" altLang="zh-CN" sz="2100" b="1" dirty="0" err="1">
                <a:solidFill>
                  <a:prstClr val="black"/>
                </a:solidFill>
                <a:latin typeface="Times New Roman"/>
              </a:rPr>
              <a:t>Rt△</a:t>
            </a:r>
            <a:r>
              <a:rPr lang="en-US" altLang="zh-CN" sz="2100" b="1" i="1" dirty="0" err="1">
                <a:solidFill>
                  <a:prstClr val="black"/>
                </a:solidFill>
                <a:latin typeface="Times New Roman"/>
              </a:rPr>
              <a:t>PDO</a:t>
            </a:r>
            <a:r>
              <a:rPr lang="en-US" altLang="zh-CN" sz="2100" b="1" dirty="0" err="1">
                <a:solidFill>
                  <a:prstClr val="black"/>
                </a:solidFill>
                <a:latin typeface="Times New Roman"/>
              </a:rPr>
              <a:t>≌Rt△</a:t>
            </a:r>
            <a:r>
              <a:rPr lang="en-US" altLang="zh-CN" sz="2100" b="1" i="1" dirty="0" err="1">
                <a:solidFill>
                  <a:prstClr val="black"/>
                </a:solidFill>
                <a:latin typeface="Times New Roman"/>
              </a:rPr>
              <a:t>PEO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</a:rPr>
              <a:t>（ 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HL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</a:rPr>
              <a:t>）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1706417" y="4019550"/>
            <a:ext cx="23336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</a:rPr>
              <a:t>∴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</a:rPr>
              <a:t>AOP</a:t>
            </a:r>
            <a:r>
              <a:rPr lang="en-US" altLang="zh-CN" sz="2100" b="1" dirty="0">
                <a:solidFill>
                  <a:srgbClr val="FF0000"/>
                </a:solidFill>
                <a:latin typeface="Times New Roman"/>
              </a:rPr>
              <a:t>=∠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</a:rPr>
              <a:t>BOP</a:t>
            </a:r>
            <a:endParaRPr lang="en-US" altLang="zh-CN" sz="2100" b="1" i="1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cxnSp>
        <p:nvCxnSpPr>
          <p:cNvPr id="52258" name="直接连接符 53"/>
          <p:cNvCxnSpPr>
            <a:cxnSpLocks noChangeShapeType="1"/>
          </p:cNvCxnSpPr>
          <p:nvPr/>
        </p:nvCxnSpPr>
        <p:spPr bwMode="auto">
          <a:xfrm>
            <a:off x="7669213" y="271796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9" name="矩形 3"/>
          <p:cNvSpPr>
            <a:spLocks noChangeArrowheads="1"/>
          </p:cNvSpPr>
          <p:nvPr/>
        </p:nvSpPr>
        <p:spPr bwMode="auto">
          <a:xfrm rot="1500000">
            <a:off x="7685088" y="3433932"/>
            <a:ext cx="109537" cy="1079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800" b="1">
              <a:solidFill>
                <a:prstClr val="black"/>
              </a:solidFill>
            </a:endParaRPr>
          </a:p>
        </p:txBody>
      </p: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43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45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圆角矩形 31">
            <a:extLst>
              <a:ext uri="{FF2B5EF4-FFF2-40B4-BE49-F238E27FC236}">
                <a16:creationId xmlns:a16="http://schemas.microsoft.com/office/drawing/2014/main" xmlns="" id="{09461CE3-511E-4AFD-AB39-AE9A2F95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369" y="465822"/>
            <a:ext cx="1641475" cy="431800"/>
          </a:xfrm>
          <a:prstGeom prst="roundRect">
            <a:avLst>
              <a:gd name="adj" fmla="val 16667"/>
            </a:avLst>
          </a:prstGeom>
          <a:solidFill>
            <a:srgbClr val="FFBF53">
              <a:lumMod val="40000"/>
              <a:lumOff val="60000"/>
            </a:srgbClr>
          </a:solidFill>
          <a:ln w="25400">
            <a:solidFill>
              <a:srgbClr val="02B3C5">
                <a:lumMod val="75000"/>
              </a:srgbClr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猜想证明</a:t>
            </a:r>
          </a:p>
        </p:txBody>
      </p:sp>
    </p:spTree>
    <p:extLst>
      <p:ext uri="{BB962C8B-B14F-4D97-AF65-F5344CB8AC3E}">
        <p14:creationId xmlns:p14="http://schemas.microsoft.com/office/powerpoint/2010/main" val="4555523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6" grpId="0"/>
      <p:bldP spid="7" grpId="0" bldLvl="0" animBg="1"/>
      <p:bldP spid="8" grpId="0"/>
      <p:bldP spid="9" grpId="0"/>
      <p:bldP spid="12" grpId="0"/>
      <p:bldP spid="13" grpId="0"/>
      <p:bldP spid="14" grpId="0"/>
      <p:bldP spid="35" grpId="0" animBg="1"/>
      <p:bldP spid="37" grpId="0"/>
      <p:bldP spid="39" grpId="0"/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7444" y="422473"/>
            <a:ext cx="74558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判定定理：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角的内部到角的两边的距离相等的点在角的平分线上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</a:rPr>
              <a:t>.</a:t>
            </a:r>
          </a:p>
        </p:txBody>
      </p:sp>
      <p:grpSp>
        <p:nvGrpSpPr>
          <p:cNvPr id="53250" name="组合 35"/>
          <p:cNvGrpSpPr>
            <a:grpSpLocks/>
          </p:cNvGrpSpPr>
          <p:nvPr/>
        </p:nvGrpSpPr>
        <p:grpSpPr bwMode="auto">
          <a:xfrm>
            <a:off x="5972769" y="2681670"/>
            <a:ext cx="2606675" cy="1684337"/>
            <a:chOff x="4710113" y="3789363"/>
            <a:chExt cx="3476679" cy="2245734"/>
          </a:xfrm>
        </p:grpSpPr>
        <p:grpSp>
          <p:nvGrpSpPr>
            <p:cNvPr id="53251" name="组合 36"/>
            <p:cNvGrpSpPr>
              <a:grpSpLocks/>
            </p:cNvGrpSpPr>
            <p:nvPr/>
          </p:nvGrpSpPr>
          <p:grpSpPr bwMode="auto">
            <a:xfrm>
              <a:off x="6645275" y="4941888"/>
              <a:ext cx="520008" cy="491066"/>
              <a:chOff x="6642300" y="4941168"/>
              <a:chExt cx="520228" cy="490751"/>
            </a:xfrm>
          </p:grpSpPr>
          <p:sp>
            <p:nvSpPr>
              <p:cNvPr id="53252" name="TextBox 34"/>
              <p:cNvSpPr txBox="1">
                <a:spLocks noChangeArrowheads="1"/>
              </p:cNvSpPr>
              <p:nvPr/>
            </p:nvSpPr>
            <p:spPr bwMode="auto">
              <a:xfrm>
                <a:off x="6732240" y="4941168"/>
                <a:ext cx="430288" cy="490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P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3" name="椭圆 35"/>
              <p:cNvSpPr>
                <a:spLocks noChangeArrowheads="1"/>
              </p:cNvSpPr>
              <p:nvPr/>
            </p:nvSpPr>
            <p:spPr bwMode="auto">
              <a:xfrm>
                <a:off x="6642300" y="50131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254" name="组合 38"/>
            <p:cNvGrpSpPr>
              <a:grpSpLocks/>
            </p:cNvGrpSpPr>
            <p:nvPr/>
          </p:nvGrpSpPr>
          <p:grpSpPr bwMode="auto">
            <a:xfrm>
              <a:off x="4710113" y="3789363"/>
              <a:ext cx="3476679" cy="2132791"/>
              <a:chOff x="4710600" y="3789040"/>
              <a:chExt cx="3476809" cy="2132573"/>
            </a:xfrm>
          </p:grpSpPr>
          <p:grpSp>
            <p:nvGrpSpPr>
              <p:cNvPr id="53255" name="组合 18"/>
              <p:cNvGrpSpPr>
                <a:grpSpLocks/>
              </p:cNvGrpSpPr>
              <p:nvPr/>
            </p:nvGrpSpPr>
            <p:grpSpPr bwMode="auto">
              <a:xfrm>
                <a:off x="5090008" y="4077072"/>
                <a:ext cx="2650344" cy="1512644"/>
                <a:chOff x="5090008" y="4077072"/>
                <a:chExt cx="2650344" cy="1512644"/>
              </a:xfrm>
            </p:grpSpPr>
            <p:cxnSp>
              <p:nvCxnSpPr>
                <p:cNvPr id="53256" name="直接连接符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90008" y="4077072"/>
                  <a:ext cx="2088232" cy="151216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257" name="直接连接符 14"/>
                <p:cNvCxnSpPr>
                  <a:cxnSpLocks noChangeShapeType="1"/>
                </p:cNvCxnSpPr>
                <p:nvPr/>
              </p:nvCxnSpPr>
              <p:spPr bwMode="auto">
                <a:xfrm>
                  <a:off x="5148064" y="5589240"/>
                  <a:ext cx="2592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258" name="直接连接符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19036" y="4797628"/>
                  <a:ext cx="2520280" cy="7920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3259" name="TextBox 31"/>
              <p:cNvSpPr txBox="1">
                <a:spLocks noChangeArrowheads="1"/>
              </p:cNvSpPr>
              <p:nvPr/>
            </p:nvSpPr>
            <p:spPr bwMode="auto">
              <a:xfrm>
                <a:off x="7164288" y="3789040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0" name="TextBox 32"/>
              <p:cNvSpPr txBox="1">
                <a:spLocks noChangeArrowheads="1"/>
              </p:cNvSpPr>
              <p:nvPr/>
            </p:nvSpPr>
            <p:spPr bwMode="auto">
              <a:xfrm>
                <a:off x="4710600" y="5388206"/>
                <a:ext cx="463991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1" name="TextBox 33"/>
              <p:cNvSpPr txBox="1">
                <a:spLocks noChangeArrowheads="1"/>
              </p:cNvSpPr>
              <p:nvPr/>
            </p:nvSpPr>
            <p:spPr bwMode="auto">
              <a:xfrm>
                <a:off x="7740352" y="5430597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2" name="TextBox 37"/>
              <p:cNvSpPr txBox="1">
                <a:spLocks noChangeArrowheads="1"/>
              </p:cNvSpPr>
              <p:nvPr/>
            </p:nvSpPr>
            <p:spPr bwMode="auto">
              <a:xfrm>
                <a:off x="7578872" y="4506541"/>
                <a:ext cx="447057" cy="49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3263" name="组合 41"/>
            <p:cNvGrpSpPr>
              <a:grpSpLocks/>
            </p:cNvGrpSpPr>
            <p:nvPr/>
          </p:nvGrpSpPr>
          <p:grpSpPr bwMode="auto">
            <a:xfrm>
              <a:off x="6135688" y="4191000"/>
              <a:ext cx="611187" cy="909638"/>
              <a:chOff x="6135770" y="4191471"/>
              <a:chExt cx="611460" cy="908703"/>
            </a:xfrm>
          </p:grpSpPr>
          <p:cxnSp>
            <p:nvCxnSpPr>
              <p:cNvPr id="53264" name="直接连接符 21"/>
              <p:cNvCxnSpPr>
                <a:cxnSpLocks noChangeShapeType="1"/>
              </p:cNvCxnSpPr>
              <p:nvPr/>
            </p:nvCxnSpPr>
            <p:spPr bwMode="auto">
              <a:xfrm flipH="1" flipV="1">
                <a:off x="6429218" y="4596118"/>
                <a:ext cx="318012" cy="504056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65" name="矩形 39"/>
              <p:cNvSpPr>
                <a:spLocks noChangeArrowheads="1"/>
              </p:cNvSpPr>
              <p:nvPr/>
            </p:nvSpPr>
            <p:spPr bwMode="auto">
              <a:xfrm rot="-2218961">
                <a:off x="6340031" y="4653345"/>
                <a:ext cx="152419" cy="155645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53266" name="TextBox 40"/>
              <p:cNvSpPr txBox="1">
                <a:spLocks noChangeArrowheads="1"/>
              </p:cNvSpPr>
              <p:nvPr/>
            </p:nvSpPr>
            <p:spPr bwMode="auto">
              <a:xfrm>
                <a:off x="6135770" y="4191471"/>
                <a:ext cx="464181" cy="490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3267" name="组合 46"/>
            <p:cNvGrpSpPr>
              <a:grpSpLocks/>
            </p:cNvGrpSpPr>
            <p:nvPr/>
          </p:nvGrpSpPr>
          <p:grpSpPr bwMode="auto">
            <a:xfrm>
              <a:off x="6486525" y="5084763"/>
              <a:ext cx="447039" cy="950334"/>
              <a:chOff x="6486236" y="5085184"/>
              <a:chExt cx="448088" cy="950710"/>
            </a:xfrm>
          </p:grpSpPr>
          <p:cxnSp>
            <p:nvCxnSpPr>
              <p:cNvPr id="53268" name="直接连接符 23"/>
              <p:cNvCxnSpPr>
                <a:cxnSpLocks noChangeShapeType="1"/>
              </p:cNvCxnSpPr>
              <p:nvPr/>
            </p:nvCxnSpPr>
            <p:spPr bwMode="auto">
              <a:xfrm>
                <a:off x="6732240" y="5085184"/>
                <a:ext cx="0" cy="516104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69" name="矩形 42"/>
              <p:cNvSpPr>
                <a:spLocks noChangeArrowheads="1"/>
              </p:cNvSpPr>
              <p:nvPr/>
            </p:nvSpPr>
            <p:spPr bwMode="auto">
              <a:xfrm>
                <a:off x="6588224" y="544522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53270" name="TextBox 43"/>
              <p:cNvSpPr txBox="1">
                <a:spLocks noChangeArrowheads="1"/>
              </p:cNvSpPr>
              <p:nvPr/>
            </p:nvSpPr>
            <p:spPr bwMode="auto">
              <a:xfrm>
                <a:off x="6486236" y="5544633"/>
                <a:ext cx="448088" cy="4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E</a:t>
                </a:r>
                <a:endParaRPr lang="en-US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Text Box 37"/>
          <p:cNvSpPr txBox="1"/>
          <p:nvPr/>
        </p:nvSpPr>
        <p:spPr>
          <a:xfrm>
            <a:off x="949281" y="1396079"/>
            <a:ext cx="3343275" cy="559769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应用所具备的条件：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265238" y="2026443"/>
            <a:ext cx="5148262" cy="919163"/>
            <a:chOff x="528" y="1440"/>
            <a:chExt cx="3191" cy="772"/>
          </a:xfrm>
        </p:grpSpPr>
        <p:sp>
          <p:nvSpPr>
            <p:cNvPr id="53273" name="Text Box 38"/>
            <p:cNvSpPr txBox="1">
              <a:spLocks noChangeArrowheads="1"/>
            </p:cNvSpPr>
            <p:nvPr/>
          </p:nvSpPr>
          <p:spPr bwMode="auto">
            <a:xfrm>
              <a:off x="528" y="1440"/>
              <a:ext cx="285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itchFamily="2" charset="-122"/>
                </a:rPr>
                <a:t>（</a:t>
              </a:r>
              <a:r>
                <a:rPr lang="en-US" altLang="zh-CN" sz="2100" b="1" dirty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r>
                <a:rPr lang="zh-CN" altLang="en-US" sz="2100" b="1" dirty="0">
                  <a:solidFill>
                    <a:srgbClr val="FF0000"/>
                  </a:solidFill>
                  <a:latin typeface="宋体" pitchFamily="2" charset="-122"/>
                </a:rPr>
                <a:t>）位置关系：</a:t>
              </a:r>
              <a:r>
                <a:rPr lang="zh-CN" altLang="en-US" sz="2100" b="1" dirty="0">
                  <a:solidFill>
                    <a:prstClr val="black"/>
                  </a:solidFill>
                  <a:latin typeface="宋体" pitchFamily="2" charset="-122"/>
                </a:rPr>
                <a:t>点在角的内部；</a:t>
              </a:r>
            </a:p>
          </p:txBody>
        </p:sp>
        <p:sp>
          <p:nvSpPr>
            <p:cNvPr id="53274" name="Text Box 39"/>
            <p:cNvSpPr txBox="1">
              <a:spLocks noChangeArrowheads="1"/>
            </p:cNvSpPr>
            <p:nvPr/>
          </p:nvSpPr>
          <p:spPr bwMode="auto">
            <a:xfrm>
              <a:off x="528" y="1728"/>
              <a:ext cx="3191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t">
                <a:lnSpc>
                  <a:spcPct val="150000"/>
                </a:lnSpc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itchFamily="2" charset="-122"/>
                </a:rPr>
                <a:t>（</a:t>
              </a:r>
              <a:r>
                <a:rPr lang="en-US" altLang="zh-CN" sz="2100" b="1" dirty="0">
                  <a:solidFill>
                    <a:srgbClr val="FF0000"/>
                  </a:solidFill>
                  <a:latin typeface="宋体" pitchFamily="2" charset="-122"/>
                </a:rPr>
                <a:t>2</a:t>
              </a:r>
              <a:r>
                <a:rPr lang="zh-CN" altLang="en-US" sz="2100" b="1" dirty="0">
                  <a:solidFill>
                    <a:srgbClr val="FF0000"/>
                  </a:solidFill>
                  <a:latin typeface="宋体" pitchFamily="2" charset="-122"/>
                </a:rPr>
                <a:t>）数量关系：</a:t>
              </a:r>
              <a:r>
                <a:rPr lang="zh-CN" altLang="en-US" sz="2100" b="1" dirty="0">
                  <a:solidFill>
                    <a:prstClr val="black"/>
                  </a:solidFill>
                  <a:latin typeface="宋体" pitchFamily="2" charset="-122"/>
                </a:rPr>
                <a:t>该点到角两边的距离相等</a:t>
              </a:r>
              <a:r>
                <a:rPr lang="en-US" altLang="zh-CN" sz="2100" b="1" dirty="0">
                  <a:solidFill>
                    <a:prstClr val="black"/>
                  </a:solidFill>
                  <a:latin typeface="宋体" pitchFamily="2" charset="-122"/>
                </a:rPr>
                <a:t>.</a:t>
              </a:r>
            </a:p>
          </p:txBody>
        </p:sp>
      </p:grpSp>
      <p:sp>
        <p:nvSpPr>
          <p:cNvPr id="39" name="Text Box 41"/>
          <p:cNvSpPr txBox="1"/>
          <p:nvPr/>
        </p:nvSpPr>
        <p:spPr>
          <a:xfrm>
            <a:off x="998824" y="3062174"/>
            <a:ext cx="533735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indent="-342900" fontAlgn="t">
              <a:spcBef>
                <a:spcPct val="5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定理的作用：</a:t>
            </a:r>
            <a:r>
              <a:rPr lang="zh-CN" altLang="en-US" sz="2100" b="1" noProof="1">
                <a:latin typeface="宋体" pitchFamily="2" charset="-122"/>
                <a:cs typeface="+mn-ea"/>
              </a:rPr>
              <a:t>判断点是否在角平分线上</a:t>
            </a:r>
            <a:r>
              <a:rPr lang="en-US" altLang="zh-CN" sz="2100" b="1" noProof="1">
                <a:latin typeface="宋体" pitchFamily="2" charset="-122"/>
                <a:cs typeface="+mn-ea"/>
              </a:rPr>
              <a:t>.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998824" y="3568823"/>
            <a:ext cx="308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应用格式</a:t>
            </a:r>
            <a:r>
              <a:rPr lang="zh-CN" altLang="en-US" sz="2100" b="1" dirty="0">
                <a:solidFill>
                  <a:srgbClr val="0000FF"/>
                </a:solidFill>
                <a:latin typeface="宋体" pitchFamily="2" charset="-122"/>
              </a:rPr>
              <a:t>：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364835" y="4081538"/>
            <a:ext cx="5528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∵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 PD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OA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，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PE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OB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，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PD=PE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.</a:t>
            </a: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1364834" y="4501203"/>
            <a:ext cx="3899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+mn-lt"/>
              </a:rPr>
              <a:t>∴</a:t>
            </a:r>
            <a:r>
              <a:rPr lang="zh-CN" altLang="en-US" sz="2400" b="1" dirty="0">
                <a:latin typeface="+mn-lt"/>
              </a:rPr>
              <a:t>点</a:t>
            </a:r>
            <a:r>
              <a:rPr lang="en-US" altLang="zh-CN" sz="2400" b="1" i="1" dirty="0">
                <a:latin typeface="+mn-lt"/>
              </a:rPr>
              <a:t>P </a:t>
            </a:r>
            <a:r>
              <a:rPr lang="zh-CN" altLang="en-US" sz="2400" b="1" dirty="0">
                <a:latin typeface="+mn-lt"/>
              </a:rPr>
              <a:t>在</a:t>
            </a:r>
            <a:r>
              <a:rPr lang="zh-CN" altLang="en-US" sz="2400" b="1" dirty="0">
                <a:latin typeface="+mn-lt"/>
                <a:ea typeface="黑体" pitchFamily="49" charset="-122"/>
              </a:rPr>
              <a:t>∠</a:t>
            </a:r>
            <a:r>
              <a:rPr lang="en-US" altLang="zh-CN" sz="2400" b="1" i="1" dirty="0">
                <a:latin typeface="+mn-lt"/>
              </a:rPr>
              <a:t>AOB</a:t>
            </a:r>
            <a:r>
              <a:rPr lang="zh-CN" altLang="en-US" sz="2400" b="1" dirty="0">
                <a:latin typeface="+mn-lt"/>
              </a:rPr>
              <a:t>的平分线上</a:t>
            </a:r>
            <a:r>
              <a:rPr lang="en-US" altLang="en-US" sz="2400" b="1" dirty="0">
                <a:latin typeface="+mn-lt"/>
              </a:rPr>
              <a:t>.</a:t>
            </a:r>
          </a:p>
        </p:txBody>
      </p:sp>
      <p:grpSp>
        <p:nvGrpSpPr>
          <p:cNvPr id="37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8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44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503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63777" y="1058308"/>
            <a:ext cx="8032371" cy="1309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例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如图，要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在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区建一个贸易市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场，使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它到铁路和公路距离相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等， 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离公路与铁路交叉处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米，这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个集贸市场应建在何处（比例尺为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1︰20000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）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  <a:sym typeface="+mn-ea"/>
              </a:rPr>
              <a:t>？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5376010" y="2009415"/>
            <a:ext cx="2819400" cy="1778000"/>
            <a:chOff x="-406" y="-92"/>
            <a:chExt cx="2682" cy="1805"/>
          </a:xfrm>
        </p:grpSpPr>
        <p:sp>
          <p:nvSpPr>
            <p:cNvPr id="54275" name="Line 4"/>
            <p:cNvSpPr>
              <a:spLocks noChangeShapeType="1"/>
            </p:cNvSpPr>
            <p:nvPr/>
          </p:nvSpPr>
          <p:spPr bwMode="auto">
            <a:xfrm flipH="1" flipV="1">
              <a:off x="682" y="-47"/>
              <a:ext cx="1529" cy="17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276" name="Line 5"/>
            <p:cNvSpPr>
              <a:spLocks noChangeShapeType="1"/>
            </p:cNvSpPr>
            <p:nvPr/>
          </p:nvSpPr>
          <p:spPr bwMode="auto">
            <a:xfrm flipH="1">
              <a:off x="-406" y="90"/>
              <a:ext cx="1404" cy="1292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277" name="Text Box 6"/>
            <p:cNvSpPr txBox="1">
              <a:spLocks noChangeArrowheads="1"/>
            </p:cNvSpPr>
            <p:nvPr/>
          </p:nvSpPr>
          <p:spPr bwMode="auto">
            <a:xfrm>
              <a:off x="1134" y="1246"/>
              <a:ext cx="116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278" name="Line 7"/>
            <p:cNvSpPr>
              <a:spLocks noChangeShapeType="1"/>
            </p:cNvSpPr>
            <p:nvPr/>
          </p:nvSpPr>
          <p:spPr bwMode="auto">
            <a:xfrm flipH="1" flipV="1">
              <a:off x="728" y="-46"/>
              <a:ext cx="1548" cy="17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279" name="Line 8"/>
            <p:cNvSpPr>
              <a:spLocks noChangeShapeType="1"/>
            </p:cNvSpPr>
            <p:nvPr/>
          </p:nvSpPr>
          <p:spPr bwMode="auto">
            <a:xfrm flipH="1" flipV="1">
              <a:off x="682" y="-92"/>
              <a:ext cx="1484" cy="169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750785" y="2164990"/>
            <a:ext cx="19050" cy="1563688"/>
          </a:xfrm>
          <a:prstGeom prst="line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44447" y="303494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79360" y="353182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719035" y="3222265"/>
            <a:ext cx="71437" cy="71438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6155472" y="319210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  <a:ea typeface="黑体" pitchFamily="49" charset="-122"/>
              </a:rPr>
              <a:t>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69988" y="2412430"/>
            <a:ext cx="395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作夹角的角平分线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OC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endParaRPr lang="zh-CN" altLang="en-US" sz="24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3123" y="3021133"/>
            <a:ext cx="4231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截取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OD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=2.5cm </a:t>
            </a:r>
            <a:r>
              <a:rPr lang="zh-CN" altLang="en-US" sz="2400" b="1" dirty="0" smtClean="0">
                <a:solidFill>
                  <a:prstClr val="black"/>
                </a:solidFill>
                <a:ea typeface="仿宋" pitchFamily="49" charset="-122"/>
              </a:rPr>
              <a:t>， 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即为所求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6653947" y="191099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  <a:ea typeface="黑体" pitchFamily="49" charset="-122"/>
              </a:rPr>
              <a:t>O</a:t>
            </a:r>
          </a:p>
        </p:txBody>
      </p:sp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6453922" y="3414353"/>
            <a:ext cx="588963" cy="215900"/>
            <a:chOff x="6286512" y="5143512"/>
            <a:chExt cx="785818" cy="285752"/>
          </a:xfrm>
        </p:grpSpPr>
        <p:sp>
          <p:nvSpPr>
            <p:cNvPr id="18" name="弧形 17"/>
            <p:cNvSpPr/>
            <p:nvPr/>
          </p:nvSpPr>
          <p:spPr bwMode="auto">
            <a:xfrm flipV="1">
              <a:off x="6286512" y="5143512"/>
              <a:ext cx="499873" cy="285752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弧形 18"/>
            <p:cNvSpPr/>
            <p:nvPr/>
          </p:nvSpPr>
          <p:spPr bwMode="auto">
            <a:xfrm flipH="1" flipV="1">
              <a:off x="6572457" y="5143512"/>
              <a:ext cx="499873" cy="285752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862011" y="3860569"/>
            <a:ext cx="7778649" cy="1060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方法点拨</a:t>
            </a:r>
            <a:r>
              <a:rPr lang="zh-CN" altLang="en-US" sz="2100" b="1" dirty="0">
                <a:solidFill>
                  <a:srgbClr val="0000FF"/>
                </a:solidFill>
                <a:latin typeface="+mn-lt"/>
                <a:sym typeface="Arial" pitchFamily="34" charset="0"/>
              </a:rPr>
              <a:t>：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sym typeface="Arial" pitchFamily="34" charset="0"/>
              </a:rPr>
              <a:t>根据角平分线的判定定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sym typeface="Arial" pitchFamily="34" charset="0"/>
              </a:rPr>
              <a:t>理，要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sym typeface="Arial" pitchFamily="34" charset="0"/>
              </a:rPr>
              <a:t>求作的点到两边的距离相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sym typeface="Arial" pitchFamily="34" charset="0"/>
              </a:rPr>
              <a:t>等，一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sym typeface="Arial" pitchFamily="34" charset="0"/>
              </a:rPr>
              <a:t>般需作这两边直线形成的角的平分</a:t>
            </a:r>
            <a:r>
              <a:rPr lang="zh-CN" altLang="en-US" sz="2100" b="1" dirty="0" smtClean="0">
                <a:solidFill>
                  <a:prstClr val="black"/>
                </a:solidFill>
                <a:latin typeface="+mn-lt"/>
                <a:sym typeface="Arial" pitchFamily="34" charset="0"/>
              </a:rPr>
              <a:t>线，再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sym typeface="Arial" pitchFamily="34" charset="0"/>
              </a:rPr>
              <a:t>在这条角平分线上根据要求取点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sym typeface="Arial" pitchFamily="34" charset="0"/>
              </a:rPr>
              <a:t>.</a:t>
            </a:r>
          </a:p>
        </p:txBody>
      </p:sp>
      <p:sp>
        <p:nvSpPr>
          <p:cNvPr id="54304" name="文本框 5"/>
          <p:cNvSpPr txBox="1">
            <a:spLocks noChangeArrowheads="1"/>
          </p:cNvSpPr>
          <p:nvPr/>
        </p:nvSpPr>
        <p:spPr bwMode="auto">
          <a:xfrm>
            <a:off x="2542919" y="553845"/>
            <a:ext cx="469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黑体" pitchFamily="49" charset="-122"/>
              </a:rPr>
              <a:t>角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平分线的判定的应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黑体" pitchFamily="49" charset="-122"/>
              </a:rPr>
              <a:t>用</a:t>
            </a:r>
            <a:endParaRPr lang="zh-CN" altLang="en-US" sz="2400" b="1" dirty="0">
              <a:solidFill>
                <a:prstClr val="black"/>
              </a:solidFill>
              <a:latin typeface="+mn-lt"/>
              <a:ea typeface="黑体" pitchFamily="49" charset="-122"/>
            </a:endParaRPr>
          </a:p>
        </p:txBody>
      </p:sp>
      <p:grpSp>
        <p:nvGrpSpPr>
          <p:cNvPr id="34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5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6"/>
          <p:cNvGrpSpPr>
            <a:grpSpLocks/>
          </p:cNvGrpSpPr>
          <p:nvPr/>
        </p:nvGrpSpPr>
        <p:grpSpPr bwMode="auto">
          <a:xfrm>
            <a:off x="623264" y="521780"/>
            <a:ext cx="2274656" cy="492440"/>
            <a:chOff x="402069" y="545931"/>
            <a:chExt cx="2273908" cy="492762"/>
          </a:xfrm>
        </p:grpSpPr>
        <p:grpSp>
          <p:nvGrpSpPr>
            <p:cNvPr id="39" name="组合 5"/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7550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167733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srgbClr val="996600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0" name="文本框 11"/>
            <p:cNvSpPr txBox="1">
              <a:spLocks noChangeArrowheads="1"/>
            </p:cNvSpPr>
            <p:nvPr/>
          </p:nvSpPr>
          <p:spPr bwMode="auto">
            <a:xfrm>
              <a:off x="402069" y="545931"/>
              <a:ext cx="2273908" cy="49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素养考点  </a:t>
              </a:r>
              <a:r>
                <a:rPr lang="en-US" altLang="zh-CN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1</a:t>
              </a:r>
              <a:endParaRPr lang="zh-CN" altLang="en-US" sz="2600" b="1" kern="0" dirty="0" smtClean="0">
                <a:solidFill>
                  <a:prstClr val="white"/>
                </a:solidFill>
                <a:latin typeface="Times New Roman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321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bldLvl="0" animBg="1"/>
      <p:bldP spid="15" grpId="0"/>
      <p:bldP spid="16" grpId="0"/>
      <p:bldP spid="21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14" y="843151"/>
            <a:ext cx="1887472" cy="1612955"/>
          </a:xfrm>
          <a:prstGeom prst="rect">
            <a:avLst/>
          </a:prstGeom>
        </p:spPr>
      </p:pic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812262" y="747776"/>
            <a:ext cx="683849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楷体" pitchFamily="49" charset="-122"/>
              </a:rPr>
              <a:t>．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如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图，点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在∠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AOB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内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部，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PC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于点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PD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OB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于点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D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PC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3 </a:t>
            </a: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cm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，当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PD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____cm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时点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在∠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AOB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的平分线上．</a:t>
            </a:r>
            <a:endParaRPr lang="zh-CN" altLang="en-US" sz="24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5299" name="Rectangle 31"/>
          <p:cNvSpPr>
            <a:spLocks noChangeArrowheads="1"/>
          </p:cNvSpPr>
          <p:nvPr/>
        </p:nvSpPr>
        <p:spPr bwMode="auto">
          <a:xfrm>
            <a:off x="6464300" y="1978025"/>
            <a:ext cx="18891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8" name="文本框 1"/>
          <p:cNvSpPr txBox="1">
            <a:spLocks noChangeArrowheads="1"/>
          </p:cNvSpPr>
          <p:nvPr/>
        </p:nvSpPr>
        <p:spPr bwMode="auto">
          <a:xfrm>
            <a:off x="5950372" y="1338708"/>
            <a:ext cx="27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609103" y="2520909"/>
            <a:ext cx="82503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楷体" pitchFamily="49" charset="-122"/>
              </a:rPr>
              <a:t>．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如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图，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AB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∥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CD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，点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到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的距离相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等，则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点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P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是</a:t>
            </a:r>
            <a:r>
              <a:rPr lang="zh-CN" altLang="en-US" sz="2400" b="1" u="sng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             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的平分线与</a:t>
            </a:r>
            <a:r>
              <a:rPr lang="zh-CN" altLang="en-US" sz="2400" b="1" u="sng" dirty="0">
                <a:solidFill>
                  <a:prstClr val="black"/>
                </a:solidFill>
                <a:latin typeface="+mn-lt"/>
                <a:ea typeface="楷体" pitchFamily="49" charset="-122"/>
              </a:rPr>
              <a:t>                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的平分线的交点．</a:t>
            </a:r>
            <a:endParaRPr lang="zh-CN" altLang="en-US" sz="24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1477359" y="3121074"/>
            <a:ext cx="110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/>
              </a:rPr>
              <a:t>∠ABC</a:t>
            </a: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4012842" y="3145270"/>
            <a:ext cx="112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/>
              </a:rPr>
              <a:t>∠BCD</a:t>
            </a:r>
          </a:p>
        </p:txBody>
      </p:sp>
      <p:grpSp>
        <p:nvGrpSpPr>
          <p:cNvPr id="15" name="组合 5"/>
          <p:cNvGrpSpPr>
            <a:grpSpLocks/>
          </p:cNvGrpSpPr>
          <p:nvPr/>
        </p:nvGrpSpPr>
        <p:grpSpPr bwMode="auto">
          <a:xfrm>
            <a:off x="0" y="-14310"/>
            <a:ext cx="2006600" cy="477838"/>
            <a:chOff x="248" y="58"/>
            <a:chExt cx="3160" cy="752"/>
          </a:xfrm>
        </p:grpSpPr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882" y="58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17" name="组合 2"/>
            <p:cNvGrpSpPr>
              <a:grpSpLocks/>
            </p:cNvGrpSpPr>
            <p:nvPr/>
          </p:nvGrpSpPr>
          <p:grpSpPr bwMode="auto">
            <a:xfrm>
              <a:off x="248" y="209"/>
              <a:ext cx="3160" cy="568"/>
              <a:chOff x="248" y="209"/>
              <a:chExt cx="3160" cy="568"/>
            </a:xfrm>
          </p:grpSpPr>
          <p:cxnSp>
            <p:nvCxnSpPr>
              <p:cNvPr id="18" name="直线连接符 14"/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74"/>
              <p:cNvSpPr>
                <a:spLocks noChangeAspect="1" noEditPoints="1"/>
              </p:cNvSpPr>
              <p:nvPr/>
            </p:nvSpPr>
            <p:spPr bwMode="auto">
              <a:xfrm>
                <a:off x="352" y="209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1" y="810367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0" y="3606935"/>
            <a:ext cx="19202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41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2266" grpId="0"/>
      <p:bldP spid="52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890454" y="846775"/>
            <a:ext cx="6358490" cy="1283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latin typeface="+mn-lt"/>
                <a:ea typeface="楷体" panose="02010609060101010101" pitchFamily="49" charset="-122"/>
                <a:cs typeface="楷体" panose="02010609060101010101" pitchFamily="49" charset="-122"/>
              </a:defRPr>
            </a:lvl1pPr>
          </a:lstStyle>
          <a:p>
            <a:r>
              <a:rPr lang="en-US" altLang="zh-CN" noProof="1" smtClean="0">
                <a:solidFill>
                  <a:srgbClr val="FF0000"/>
                </a:solidFill>
                <a:sym typeface="+mn-ea"/>
              </a:rPr>
              <a:t>3. </a:t>
            </a:r>
            <a:r>
              <a:rPr lang="zh-CN" altLang="en-US" noProof="1" smtClean="0">
                <a:sym typeface="+mn-ea"/>
              </a:rPr>
              <a:t>熟</a:t>
            </a:r>
            <a:r>
              <a:rPr lang="zh-CN" altLang="en-US" noProof="1">
                <a:sym typeface="+mn-ea"/>
              </a:rPr>
              <a:t>练地运用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角平分线的性质</a:t>
            </a:r>
            <a:r>
              <a:rPr lang="zh-CN" altLang="en-US" noProof="1">
                <a:sym typeface="+mn-ea"/>
              </a:rPr>
              <a:t>解决实际问题</a:t>
            </a:r>
            <a:r>
              <a:rPr lang="en-US" altLang="zh-CN" noProof="1">
                <a:sym typeface="+mn-ea"/>
              </a:rPr>
              <a:t>. </a:t>
            </a:r>
            <a:endParaRPr lang="zh-CN" altLang="zh-CN" noProof="1">
              <a:sym typeface="+mn-ea"/>
            </a:endParaRPr>
          </a:p>
        </p:txBody>
      </p:sp>
      <p:sp>
        <p:nvSpPr>
          <p:cNvPr id="33796" name="矩形 11"/>
          <p:cNvSpPr>
            <a:spLocks noChangeArrowheads="1"/>
          </p:cNvSpPr>
          <p:nvPr/>
        </p:nvSpPr>
        <p:spPr bwMode="auto">
          <a:xfrm>
            <a:off x="1307841" y="3588112"/>
            <a:ext cx="6211261" cy="815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1.  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学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会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角平分线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的画法</a:t>
            </a:r>
            <a:r>
              <a:rPr lang="en-US" altLang="zh-CN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endParaRPr lang="en-US" altLang="zh-CN" sz="2800" b="1" dirty="0"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3797" name="矩形 2"/>
          <p:cNvSpPr>
            <a:spLocks noChangeArrowheads="1"/>
          </p:cNvSpPr>
          <p:nvPr/>
        </p:nvSpPr>
        <p:spPr bwMode="auto">
          <a:xfrm>
            <a:off x="1707891" y="2448475"/>
            <a:ext cx="6289384" cy="656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探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究并认知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角平分线的性质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微软雅黑" pitchFamily="34" charset="-122"/>
              </a:rPr>
              <a:t>.</a:t>
            </a:r>
            <a:endParaRPr lang="zh-CN" altLang="zh-CN" sz="2800" b="1" dirty="0"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755" y="-16545"/>
            <a:ext cx="2006600" cy="477838"/>
            <a:chOff x="26755" y="-16545"/>
            <a:chExt cx="2006600" cy="477838"/>
          </a:xfrm>
        </p:grpSpPr>
        <p:cxnSp>
          <p:nvCxnSpPr>
            <p:cNvPr id="15" name="直线连接符 14"/>
            <p:cNvCxnSpPr/>
            <p:nvPr/>
          </p:nvCxnSpPr>
          <p:spPr>
            <a:xfrm>
              <a:off x="26755" y="421605"/>
              <a:ext cx="20066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398" name="文本框 18"/>
            <p:cNvSpPr txBox="1">
              <a:spLocks noChangeArrowheads="1"/>
            </p:cNvSpPr>
            <p:nvPr/>
          </p:nvSpPr>
          <p:spPr bwMode="auto">
            <a:xfrm>
              <a:off x="552450" y="-16545"/>
              <a:ext cx="146685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itchFamily="2" charset="-122"/>
                  <a:cs typeface="Yuanti SC"/>
                </a:rPr>
                <a:t>素养目标</a:t>
              </a:r>
            </a:p>
          </p:txBody>
        </p:sp>
        <p:sp>
          <p:nvSpPr>
            <p:cNvPr id="17" name="Freeform 74"/>
            <p:cNvSpPr>
              <a:spLocks noChangeAspect="1" noEditPoints="1"/>
            </p:cNvSpPr>
            <p:nvPr/>
          </p:nvSpPr>
          <p:spPr bwMode="auto">
            <a:xfrm>
              <a:off x="157163" y="58068"/>
              <a:ext cx="360362" cy="319087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5022" y="629411"/>
            <a:ext cx="8102104" cy="3907036"/>
            <a:chOff x="-38068" y="275737"/>
            <a:chExt cx="8102104" cy="3907036"/>
          </a:xfrm>
        </p:grpSpPr>
        <p:grpSp>
          <p:nvGrpSpPr>
            <p:cNvPr id="14" name="组合 14"/>
            <p:cNvGrpSpPr/>
            <p:nvPr/>
          </p:nvGrpSpPr>
          <p:grpSpPr>
            <a:xfrm>
              <a:off x="-38068" y="427113"/>
              <a:ext cx="8101822" cy="3745028"/>
              <a:chOff x="224" y="-313"/>
              <a:chExt cx="14395" cy="7760"/>
            </a:xfrm>
          </p:grpSpPr>
          <p:sp>
            <p:nvSpPr>
              <p:cNvPr id="20" name="直接箭头连接符 19"/>
              <p:cNvSpPr/>
              <p:nvPr/>
            </p:nvSpPr>
            <p:spPr>
              <a:xfrm flipV="1">
                <a:off x="224" y="7447"/>
                <a:ext cx="13041" cy="0"/>
              </a:xfrm>
              <a:prstGeom prst="straightConnector1">
                <a:avLst/>
              </a:prstGeom>
              <a:ln w="508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21" name="肘形连接符 20"/>
              <p:cNvSpPr/>
              <p:nvPr/>
            </p:nvSpPr>
            <p:spPr>
              <a:xfrm rot="5400000" flipH="1" flipV="1">
                <a:off x="11555" y="2126"/>
                <a:ext cx="5504" cy="625"/>
              </a:xfrm>
              <a:prstGeom prst="bentConnector3">
                <a:avLst>
                  <a:gd name="adj1" fmla="val 45707"/>
                </a:avLst>
              </a:prstGeom>
              <a:ln w="57150">
                <a:solidFill>
                  <a:srgbClr val="1F497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cxnSp>
          <p:nvCxnSpPr>
            <p:cNvPr id="16" name="直接连接符 15"/>
            <p:cNvCxnSpPr/>
            <p:nvPr/>
          </p:nvCxnSpPr>
          <p:spPr bwMode="auto">
            <a:xfrm flipV="1">
              <a:off x="7301728" y="3056908"/>
              <a:ext cx="0" cy="1125865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>
              <a:off x="7273119" y="3056908"/>
              <a:ext cx="442131" cy="0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8064036" y="275737"/>
              <a:ext cx="0" cy="1010137"/>
            </a:xfrm>
            <a:prstGeom prst="straightConnector1">
              <a:avLst/>
            </a:prstGeom>
            <a:ln w="57150">
              <a:solidFill>
                <a:srgbClr val="1F497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3796" grpId="0" animBg="1"/>
      <p:bldP spid="337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358886" y="1075685"/>
            <a:ext cx="7282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    </a:t>
            </a:r>
            <a:r>
              <a:rPr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分别画出下列三角形三个内角的平分线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，你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发现了什么？</a:t>
            </a:r>
          </a:p>
        </p:txBody>
      </p:sp>
      <p:sp>
        <p:nvSpPr>
          <p:cNvPr id="56324" name="文本框 6151"/>
          <p:cNvSpPr txBox="1">
            <a:spLocks noChangeArrowheads="1"/>
          </p:cNvSpPr>
          <p:nvPr/>
        </p:nvSpPr>
        <p:spPr bwMode="auto">
          <a:xfrm>
            <a:off x="3924300" y="539005"/>
            <a:ext cx="2936875" cy="4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三角形的内角平分线</a:t>
            </a:r>
          </a:p>
        </p:txBody>
      </p:sp>
      <p:sp>
        <p:nvSpPr>
          <p:cNvPr id="56325" name="任意多边形 1"/>
          <p:cNvSpPr>
            <a:spLocks noChangeArrowheads="1"/>
          </p:cNvSpPr>
          <p:nvPr/>
        </p:nvSpPr>
        <p:spPr bwMode="auto">
          <a:xfrm>
            <a:off x="1941513" y="2505076"/>
            <a:ext cx="1349375" cy="904875"/>
          </a:xfrm>
          <a:custGeom>
            <a:avLst/>
            <a:gdLst>
              <a:gd name="T0" fmla="*/ 893445 w 1798320"/>
              <a:gd name="T1" fmla="*/ 0 h 1206500"/>
              <a:gd name="T2" fmla="*/ 0 w 1798320"/>
              <a:gd name="T3" fmla="*/ 1206500 h 1206500"/>
              <a:gd name="T4" fmla="*/ 1798320 w 1798320"/>
              <a:gd name="T5" fmla="*/ 1206500 h 1206500"/>
              <a:gd name="T6" fmla="*/ 893445 w 1798320"/>
              <a:gd name="T7" fmla="*/ 0 h 120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8320" h="1206500">
                <a:moveTo>
                  <a:pt x="893445" y="0"/>
                </a:moveTo>
                <a:lnTo>
                  <a:pt x="0" y="1206500"/>
                </a:lnTo>
                <a:lnTo>
                  <a:pt x="1798320" y="1206500"/>
                </a:lnTo>
                <a:lnTo>
                  <a:pt x="893445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326" name="任意多边形 2"/>
          <p:cNvSpPr>
            <a:spLocks noChangeArrowheads="1"/>
          </p:cNvSpPr>
          <p:nvPr/>
        </p:nvSpPr>
        <p:spPr bwMode="auto">
          <a:xfrm>
            <a:off x="4375150" y="2413001"/>
            <a:ext cx="920750" cy="996950"/>
          </a:xfrm>
          <a:custGeom>
            <a:avLst/>
            <a:gdLst>
              <a:gd name="T0" fmla="*/ 0 w 1228090"/>
              <a:gd name="T1" fmla="*/ 0 h 1329690"/>
              <a:gd name="T2" fmla="*/ 0 w 1228090"/>
              <a:gd name="T3" fmla="*/ 1329690 h 1329690"/>
              <a:gd name="T4" fmla="*/ 1228090 w 1228090"/>
              <a:gd name="T5" fmla="*/ 1329690 h 1329690"/>
              <a:gd name="T6" fmla="*/ 0 w 1228090"/>
              <a:gd name="T7" fmla="*/ 0 h 1329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8090" h="1329690">
                <a:moveTo>
                  <a:pt x="0" y="0"/>
                </a:moveTo>
                <a:lnTo>
                  <a:pt x="0" y="1329690"/>
                </a:lnTo>
                <a:lnTo>
                  <a:pt x="1228090" y="13296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327" name="任意多边形 3"/>
          <p:cNvSpPr>
            <a:spLocks noChangeArrowheads="1"/>
          </p:cNvSpPr>
          <p:nvPr/>
        </p:nvSpPr>
        <p:spPr bwMode="auto">
          <a:xfrm>
            <a:off x="5995988" y="2387601"/>
            <a:ext cx="1592262" cy="1022350"/>
          </a:xfrm>
          <a:custGeom>
            <a:avLst/>
            <a:gdLst>
              <a:gd name="T0" fmla="*/ 0 w 2122170"/>
              <a:gd name="T1" fmla="*/ 0 h 1362710"/>
              <a:gd name="T2" fmla="*/ 904875 w 2122170"/>
              <a:gd name="T3" fmla="*/ 1362710 h 1362710"/>
              <a:gd name="T4" fmla="*/ 2122170 w 2122170"/>
              <a:gd name="T5" fmla="*/ 1362710 h 1362710"/>
              <a:gd name="T6" fmla="*/ 0 w 2122170"/>
              <a:gd name="T7" fmla="*/ 0 h 136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2170" h="1362710">
                <a:moveTo>
                  <a:pt x="0" y="0"/>
                </a:moveTo>
                <a:lnTo>
                  <a:pt x="904875" y="1362710"/>
                </a:lnTo>
                <a:lnTo>
                  <a:pt x="2122170" y="13627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V="1">
            <a:off x="1627188" y="2740026"/>
            <a:ext cx="1781175" cy="809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2609850" y="2198688"/>
            <a:ext cx="0" cy="17811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1735138" y="2738438"/>
            <a:ext cx="1944687" cy="8112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V="1">
            <a:off x="3949700" y="2576513"/>
            <a:ext cx="1403350" cy="11874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3841750" y="2800351"/>
            <a:ext cx="1944688" cy="809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4273550" y="2198688"/>
            <a:ext cx="647700" cy="14573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5892800" y="2298701"/>
            <a:ext cx="1404938" cy="13509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5676900" y="2846388"/>
            <a:ext cx="2160588" cy="6477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H="1">
            <a:off x="6540500" y="2466976"/>
            <a:ext cx="593725" cy="118903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2566988" y="3038476"/>
            <a:ext cx="100012" cy="101600"/>
          </a:xfrm>
          <a:prstGeom prst="ellipse">
            <a:avLst/>
          </a:prstGeom>
          <a:solidFill>
            <a:srgbClr val="26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4646613" y="3098801"/>
            <a:ext cx="101600" cy="101600"/>
          </a:xfrm>
          <a:prstGeom prst="ellipse">
            <a:avLst/>
          </a:prstGeom>
          <a:solidFill>
            <a:srgbClr val="26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6742113" y="3121026"/>
            <a:ext cx="101600" cy="100012"/>
          </a:xfrm>
          <a:prstGeom prst="ellipse">
            <a:avLst/>
          </a:prstGeom>
          <a:solidFill>
            <a:srgbClr val="26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413531" y="4204749"/>
            <a:ext cx="6175593" cy="461665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sym typeface="Arial" pitchFamily="34" charset="0"/>
              </a:rPr>
              <a:t>发现：</a:t>
            </a:r>
            <a:r>
              <a:rPr lang="zh-CN" altLang="en-US" sz="2400" b="1" dirty="0">
                <a:latin typeface="宋体" pitchFamily="2" charset="-122"/>
                <a:sym typeface="Arial" pitchFamily="34" charset="0"/>
              </a:rPr>
              <a:t>三角形的三条角平分线相交于一</a:t>
            </a:r>
            <a:r>
              <a:rPr lang="zh-CN" altLang="en-US" sz="2400" b="1" dirty="0" smtClean="0">
                <a:latin typeface="宋体" pitchFamily="2" charset="-122"/>
                <a:sym typeface="Arial" pitchFamily="34" charset="0"/>
              </a:rPr>
              <a:t>点</a:t>
            </a:r>
            <a:r>
              <a:rPr lang="en-US" altLang="zh-CN" sz="2400" b="1" dirty="0">
                <a:latin typeface="宋体" pitchFamily="2" charset="-122"/>
                <a:sym typeface="Arial" pitchFamily="34" charset="0"/>
              </a:rPr>
              <a:t>.</a:t>
            </a:r>
            <a:endParaRPr lang="zh-CN" altLang="en-US" sz="2400" b="1" dirty="0">
              <a:latin typeface="宋体" pitchFamily="2" charset="-122"/>
              <a:sym typeface="Arial" pitchFamily="34" charset="0"/>
            </a:endParaRPr>
          </a:p>
        </p:txBody>
      </p:sp>
      <p:grpSp>
        <p:nvGrpSpPr>
          <p:cNvPr id="56345" name="组合 4"/>
          <p:cNvGrpSpPr>
            <a:grpSpLocks/>
          </p:cNvGrpSpPr>
          <p:nvPr/>
        </p:nvGrpSpPr>
        <p:grpSpPr bwMode="auto">
          <a:xfrm>
            <a:off x="2260600" y="571364"/>
            <a:ext cx="1685925" cy="422420"/>
            <a:chOff x="3485" y="1168"/>
            <a:chExt cx="2655" cy="668"/>
          </a:xfrm>
        </p:grpSpPr>
        <p:sp>
          <p:nvSpPr>
            <p:cNvPr id="4" name="圆角矩形 3"/>
            <p:cNvSpPr/>
            <p:nvPr/>
          </p:nvSpPr>
          <p:spPr>
            <a:xfrm>
              <a:off x="3485" y="1168"/>
              <a:ext cx="2655" cy="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 sz="2500" dirty="0">
                <a:solidFill>
                  <a:prstClr val="black"/>
                </a:solidFill>
              </a:endParaRPr>
            </a:p>
          </p:txBody>
        </p:sp>
        <p:sp>
          <p:nvSpPr>
            <p:cNvPr id="56347" name="矩形 1"/>
            <p:cNvSpPr>
              <a:spLocks noChangeArrowheads="1"/>
            </p:cNvSpPr>
            <p:nvPr/>
          </p:nvSpPr>
          <p:spPr bwMode="auto">
            <a:xfrm>
              <a:off x="3721" y="1203"/>
              <a:ext cx="2184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知识点 </a:t>
              </a:r>
              <a:r>
                <a:rPr lang="en-US" altLang="zh-CN" sz="2400" dirty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2</a:t>
              </a:r>
              <a:endParaRPr lang="en-US" altLang="zh-CN" sz="2400" b="1" dirty="0">
                <a:solidFill>
                  <a:prstClr val="white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29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0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3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9507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5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组合 4"/>
          <p:cNvGrpSpPr>
            <a:grpSpLocks/>
          </p:cNvGrpSpPr>
          <p:nvPr/>
        </p:nvGrpSpPr>
        <p:grpSpPr bwMode="auto">
          <a:xfrm>
            <a:off x="1466850" y="1576388"/>
            <a:ext cx="6208713" cy="1781175"/>
            <a:chOff x="284" y="4719"/>
            <a:chExt cx="13037" cy="3741"/>
          </a:xfrm>
        </p:grpSpPr>
        <p:sp>
          <p:nvSpPr>
            <p:cNvPr id="57346" name="任意多边形 1"/>
            <p:cNvSpPr>
              <a:spLocks noChangeArrowheads="1"/>
            </p:cNvSpPr>
            <p:nvPr/>
          </p:nvSpPr>
          <p:spPr bwMode="auto">
            <a:xfrm>
              <a:off x="945" y="5363"/>
              <a:ext cx="2832" cy="1900"/>
            </a:xfrm>
            <a:custGeom>
              <a:avLst/>
              <a:gdLst>
                <a:gd name="T0" fmla="*/ 893445 w 1798320"/>
                <a:gd name="T1" fmla="*/ 0 h 1206500"/>
                <a:gd name="T2" fmla="*/ 0 w 1798320"/>
                <a:gd name="T3" fmla="*/ 1206500 h 1206500"/>
                <a:gd name="T4" fmla="*/ 1798320 w 1798320"/>
                <a:gd name="T5" fmla="*/ 1206500 h 1206500"/>
                <a:gd name="T6" fmla="*/ 893445 w 1798320"/>
                <a:gd name="T7" fmla="*/ 0 h 1206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8320" h="1206500">
                  <a:moveTo>
                    <a:pt x="893445" y="0"/>
                  </a:moveTo>
                  <a:lnTo>
                    <a:pt x="0" y="1206500"/>
                  </a:lnTo>
                  <a:lnTo>
                    <a:pt x="1798320" y="1206500"/>
                  </a:lnTo>
                  <a:lnTo>
                    <a:pt x="8934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347" name="任意多边形 2"/>
            <p:cNvSpPr>
              <a:spLocks noChangeArrowheads="1"/>
            </p:cNvSpPr>
            <p:nvPr/>
          </p:nvSpPr>
          <p:spPr bwMode="auto">
            <a:xfrm>
              <a:off x="6052" y="5169"/>
              <a:ext cx="1934" cy="2094"/>
            </a:xfrm>
            <a:custGeom>
              <a:avLst/>
              <a:gdLst>
                <a:gd name="T0" fmla="*/ 0 w 1228090"/>
                <a:gd name="T1" fmla="*/ 0 h 1329690"/>
                <a:gd name="T2" fmla="*/ 0 w 1228090"/>
                <a:gd name="T3" fmla="*/ 1329690 h 1329690"/>
                <a:gd name="T4" fmla="*/ 1228090 w 1228090"/>
                <a:gd name="T5" fmla="*/ 1329690 h 1329690"/>
                <a:gd name="T6" fmla="*/ 0 w 1228090"/>
                <a:gd name="T7" fmla="*/ 0 h 1329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8090" h="1329690">
                  <a:moveTo>
                    <a:pt x="0" y="0"/>
                  </a:moveTo>
                  <a:lnTo>
                    <a:pt x="0" y="1329690"/>
                  </a:lnTo>
                  <a:lnTo>
                    <a:pt x="1228090" y="132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348" name="任意多边形 3"/>
            <p:cNvSpPr>
              <a:spLocks noChangeArrowheads="1"/>
            </p:cNvSpPr>
            <p:nvPr/>
          </p:nvSpPr>
          <p:spPr bwMode="auto">
            <a:xfrm>
              <a:off x="9458" y="5117"/>
              <a:ext cx="3342" cy="2146"/>
            </a:xfrm>
            <a:custGeom>
              <a:avLst/>
              <a:gdLst>
                <a:gd name="T0" fmla="*/ 0 w 2122170"/>
                <a:gd name="T1" fmla="*/ 0 h 1362710"/>
                <a:gd name="T2" fmla="*/ 904875 w 2122170"/>
                <a:gd name="T3" fmla="*/ 1362710 h 1362710"/>
                <a:gd name="T4" fmla="*/ 2122170 w 2122170"/>
                <a:gd name="T5" fmla="*/ 1362710 h 1362710"/>
                <a:gd name="T6" fmla="*/ 0 w 2122170"/>
                <a:gd name="T7" fmla="*/ 0 h 136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2170" h="1362710">
                  <a:moveTo>
                    <a:pt x="0" y="0"/>
                  </a:moveTo>
                  <a:lnTo>
                    <a:pt x="904875" y="1362710"/>
                  </a:lnTo>
                  <a:lnTo>
                    <a:pt x="2122170" y="1362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7349" name="直接连接符 7"/>
            <p:cNvCxnSpPr>
              <a:cxnSpLocks noChangeShapeType="1"/>
            </p:cNvCxnSpPr>
            <p:nvPr/>
          </p:nvCxnSpPr>
          <p:spPr bwMode="auto">
            <a:xfrm flipV="1">
              <a:off x="284" y="5854"/>
              <a:ext cx="3741" cy="17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0" name="直接连接符 8"/>
            <p:cNvCxnSpPr>
              <a:cxnSpLocks noChangeShapeType="1"/>
            </p:cNvCxnSpPr>
            <p:nvPr/>
          </p:nvCxnSpPr>
          <p:spPr bwMode="auto">
            <a:xfrm flipV="1">
              <a:off x="2348" y="4720"/>
              <a:ext cx="0" cy="37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1" name="直接连接符 9"/>
            <p:cNvCxnSpPr>
              <a:cxnSpLocks noChangeShapeType="1"/>
            </p:cNvCxnSpPr>
            <p:nvPr/>
          </p:nvCxnSpPr>
          <p:spPr bwMode="auto">
            <a:xfrm>
              <a:off x="510" y="5853"/>
              <a:ext cx="4082" cy="17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2" name="直接连接符 10"/>
            <p:cNvCxnSpPr>
              <a:cxnSpLocks noChangeShapeType="1"/>
            </p:cNvCxnSpPr>
            <p:nvPr/>
          </p:nvCxnSpPr>
          <p:spPr bwMode="auto">
            <a:xfrm flipV="1">
              <a:off x="5159" y="5513"/>
              <a:ext cx="2948" cy="24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3" name="直接连接符 11"/>
            <p:cNvCxnSpPr>
              <a:cxnSpLocks noChangeShapeType="1"/>
            </p:cNvCxnSpPr>
            <p:nvPr/>
          </p:nvCxnSpPr>
          <p:spPr bwMode="auto">
            <a:xfrm>
              <a:off x="4932" y="5983"/>
              <a:ext cx="4082" cy="1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4" name="直接连接符 12"/>
            <p:cNvCxnSpPr>
              <a:cxnSpLocks noChangeShapeType="1"/>
            </p:cNvCxnSpPr>
            <p:nvPr/>
          </p:nvCxnSpPr>
          <p:spPr bwMode="auto">
            <a:xfrm>
              <a:off x="5839" y="4719"/>
              <a:ext cx="1361" cy="3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5" name="直接连接符 13"/>
            <p:cNvCxnSpPr>
              <a:cxnSpLocks noChangeShapeType="1"/>
            </p:cNvCxnSpPr>
            <p:nvPr/>
          </p:nvCxnSpPr>
          <p:spPr bwMode="auto">
            <a:xfrm>
              <a:off x="9241" y="4930"/>
              <a:ext cx="2948" cy="28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6" name="直接连接符 14"/>
            <p:cNvCxnSpPr>
              <a:cxnSpLocks noChangeShapeType="1"/>
            </p:cNvCxnSpPr>
            <p:nvPr/>
          </p:nvCxnSpPr>
          <p:spPr bwMode="auto">
            <a:xfrm>
              <a:off x="8787" y="6080"/>
              <a:ext cx="4535" cy="13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7" name="直接连接符 15"/>
            <p:cNvCxnSpPr>
              <a:cxnSpLocks noChangeShapeType="1"/>
            </p:cNvCxnSpPr>
            <p:nvPr/>
          </p:nvCxnSpPr>
          <p:spPr bwMode="auto">
            <a:xfrm flipH="1">
              <a:off x="10601" y="5286"/>
              <a:ext cx="1247" cy="2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58" name="椭圆 16"/>
            <p:cNvSpPr>
              <a:spLocks noChangeArrowheads="1"/>
            </p:cNvSpPr>
            <p:nvPr/>
          </p:nvSpPr>
          <p:spPr bwMode="auto">
            <a:xfrm>
              <a:off x="2255" y="6485"/>
              <a:ext cx="212" cy="212"/>
            </a:xfrm>
            <a:prstGeom prst="ellipse">
              <a:avLst/>
            </a:prstGeom>
            <a:solidFill>
              <a:srgbClr val="26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57359" name="椭圆 17"/>
            <p:cNvSpPr>
              <a:spLocks noChangeArrowheads="1"/>
            </p:cNvSpPr>
            <p:nvPr/>
          </p:nvSpPr>
          <p:spPr bwMode="auto">
            <a:xfrm>
              <a:off x="6626" y="6611"/>
              <a:ext cx="212" cy="212"/>
            </a:xfrm>
            <a:prstGeom prst="ellipse">
              <a:avLst/>
            </a:prstGeom>
            <a:solidFill>
              <a:srgbClr val="26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57360" name="椭圆 18"/>
            <p:cNvSpPr>
              <a:spLocks noChangeArrowheads="1"/>
            </p:cNvSpPr>
            <p:nvPr/>
          </p:nvSpPr>
          <p:spPr bwMode="auto">
            <a:xfrm>
              <a:off x="11023" y="6655"/>
              <a:ext cx="212" cy="212"/>
            </a:xfrm>
            <a:prstGeom prst="ellipse">
              <a:avLst/>
            </a:prstGeom>
            <a:solidFill>
              <a:srgbClr val="26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74763" y="490538"/>
            <a:ext cx="7262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    </a:t>
            </a:r>
            <a:r>
              <a:rPr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分别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过交点作三角形三边的垂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线，用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刻度尺量一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量，每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组垂线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段，你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发现了什么？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785938" y="4341813"/>
            <a:ext cx="5351462" cy="412750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宋体" pitchFamily="2" charset="-122"/>
                <a:sym typeface="Arial" pitchFamily="34" charset="0"/>
              </a:rPr>
              <a:t>发现：</a:t>
            </a: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过交点作三角形三边的垂线段相</a:t>
            </a:r>
            <a:r>
              <a:rPr lang="zh-CN" altLang="en-US" sz="2100" b="1" dirty="0" smtClean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等</a:t>
            </a:r>
            <a:r>
              <a:rPr lang="en-US" altLang="zh-CN" sz="2100" b="1" dirty="0" smtClean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.</a:t>
            </a:r>
            <a:endParaRPr lang="zh-CN" altLang="en-US" sz="2100" b="1" dirty="0">
              <a:solidFill>
                <a:srgbClr val="FF0000"/>
              </a:solidFill>
              <a:latin typeface="宋体" pitchFamily="2" charset="-122"/>
              <a:sym typeface="Arial" pitchFamily="34" charset="0"/>
            </a:endParaRPr>
          </a:p>
        </p:txBody>
      </p:sp>
      <p:grpSp>
        <p:nvGrpSpPr>
          <p:cNvPr id="3" name="组合 19"/>
          <p:cNvGrpSpPr>
            <a:grpSpLocks/>
          </p:cNvGrpSpPr>
          <p:nvPr/>
        </p:nvGrpSpPr>
        <p:grpSpPr bwMode="auto">
          <a:xfrm rot="-8760000">
            <a:off x="2352675" y="2493963"/>
            <a:ext cx="250825" cy="263525"/>
            <a:chOff x="10480" y="2170"/>
            <a:chExt cx="884" cy="1002"/>
          </a:xfrm>
        </p:grpSpPr>
        <p:cxnSp>
          <p:nvCxnSpPr>
            <p:cNvPr id="57364" name="直接连接符 5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2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5" name="矩形 6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2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 rot="5400000">
            <a:off x="2465388" y="2227263"/>
            <a:ext cx="250825" cy="263525"/>
            <a:chOff x="10480" y="2170"/>
            <a:chExt cx="884" cy="1002"/>
          </a:xfrm>
        </p:grpSpPr>
        <p:cxnSp>
          <p:nvCxnSpPr>
            <p:cNvPr id="57367" name="直接连接符 21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8" name="矩形 22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23"/>
          <p:cNvGrpSpPr>
            <a:grpSpLocks/>
          </p:cNvGrpSpPr>
          <p:nvPr/>
        </p:nvGrpSpPr>
        <p:grpSpPr bwMode="auto">
          <a:xfrm rot="-840000">
            <a:off x="2170113" y="2249488"/>
            <a:ext cx="252412" cy="263525"/>
            <a:chOff x="10480" y="2170"/>
            <a:chExt cx="884" cy="1002"/>
          </a:xfrm>
        </p:grpSpPr>
        <p:cxnSp>
          <p:nvCxnSpPr>
            <p:cNvPr id="57370" name="直接连接符 25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1" name="矩形 26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31"/>
          <p:cNvGrpSpPr>
            <a:grpSpLocks/>
          </p:cNvGrpSpPr>
          <p:nvPr/>
        </p:nvGrpSpPr>
        <p:grpSpPr bwMode="auto">
          <a:xfrm rot="-8760000">
            <a:off x="4445000" y="2551113"/>
            <a:ext cx="198438" cy="200025"/>
            <a:chOff x="10480" y="2170"/>
            <a:chExt cx="884" cy="1002"/>
          </a:xfrm>
        </p:grpSpPr>
        <p:cxnSp>
          <p:nvCxnSpPr>
            <p:cNvPr id="57373" name="直接连接符 32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4" name="矩形 33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34"/>
          <p:cNvGrpSpPr>
            <a:grpSpLocks/>
          </p:cNvGrpSpPr>
          <p:nvPr/>
        </p:nvGrpSpPr>
        <p:grpSpPr bwMode="auto">
          <a:xfrm rot="4980000">
            <a:off x="4494213" y="2300287"/>
            <a:ext cx="196850" cy="200025"/>
            <a:chOff x="10480" y="2170"/>
            <a:chExt cx="884" cy="1002"/>
          </a:xfrm>
        </p:grpSpPr>
        <p:cxnSp>
          <p:nvCxnSpPr>
            <p:cNvPr id="57376" name="直接连接符 35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7" name="矩形 36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37"/>
          <p:cNvGrpSpPr>
            <a:grpSpLocks/>
          </p:cNvGrpSpPr>
          <p:nvPr/>
        </p:nvGrpSpPr>
        <p:grpSpPr bwMode="auto">
          <a:xfrm rot="-3240000">
            <a:off x="4243388" y="2428875"/>
            <a:ext cx="196850" cy="200025"/>
            <a:chOff x="10480" y="2170"/>
            <a:chExt cx="884" cy="1002"/>
          </a:xfrm>
        </p:grpSpPr>
        <p:cxnSp>
          <p:nvCxnSpPr>
            <p:cNvPr id="57379" name="直接连接符 38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80" name="矩形 39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40"/>
          <p:cNvGrpSpPr>
            <a:grpSpLocks/>
          </p:cNvGrpSpPr>
          <p:nvPr/>
        </p:nvGrpSpPr>
        <p:grpSpPr bwMode="auto">
          <a:xfrm rot="-8760000">
            <a:off x="6565900" y="2563813"/>
            <a:ext cx="198438" cy="200025"/>
            <a:chOff x="10480" y="2170"/>
            <a:chExt cx="884" cy="1002"/>
          </a:xfrm>
        </p:grpSpPr>
        <p:cxnSp>
          <p:nvCxnSpPr>
            <p:cNvPr id="57382" name="直接连接符 41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83" name="矩形 42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43"/>
          <p:cNvGrpSpPr>
            <a:grpSpLocks/>
          </p:cNvGrpSpPr>
          <p:nvPr/>
        </p:nvGrpSpPr>
        <p:grpSpPr bwMode="auto">
          <a:xfrm rot="-5400000">
            <a:off x="6448426" y="2505075"/>
            <a:ext cx="196850" cy="200025"/>
            <a:chOff x="10480" y="2170"/>
            <a:chExt cx="884" cy="1002"/>
          </a:xfrm>
        </p:grpSpPr>
        <p:cxnSp>
          <p:nvCxnSpPr>
            <p:cNvPr id="57385" name="直接连接符 44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86" name="矩形 45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组合 46"/>
          <p:cNvGrpSpPr>
            <a:grpSpLocks/>
          </p:cNvGrpSpPr>
          <p:nvPr/>
        </p:nvGrpSpPr>
        <p:grpSpPr bwMode="auto">
          <a:xfrm rot="4980000">
            <a:off x="6582569" y="2356644"/>
            <a:ext cx="198437" cy="200025"/>
            <a:chOff x="10480" y="2170"/>
            <a:chExt cx="884" cy="1002"/>
          </a:xfrm>
        </p:grpSpPr>
        <p:cxnSp>
          <p:nvCxnSpPr>
            <p:cNvPr id="57388" name="直接连接符 47"/>
            <p:cNvCxnSpPr>
              <a:cxnSpLocks noChangeShapeType="1"/>
            </p:cNvCxnSpPr>
            <p:nvPr/>
          </p:nvCxnSpPr>
          <p:spPr bwMode="auto">
            <a:xfrm flipH="1" flipV="1">
              <a:off x="10730" y="2180"/>
              <a:ext cx="635" cy="99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89" name="矩形 48"/>
            <p:cNvSpPr>
              <a:spLocks noChangeArrowheads="1"/>
            </p:cNvSpPr>
            <p:nvPr/>
          </p:nvSpPr>
          <p:spPr bwMode="auto">
            <a:xfrm rot="-1980000">
              <a:off x="10480" y="2170"/>
              <a:ext cx="285" cy="213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50" name="AutoShape 15"/>
          <p:cNvSpPr>
            <a:spLocks noChangeArrowheads="1"/>
          </p:cNvSpPr>
          <p:nvPr/>
        </p:nvSpPr>
        <p:spPr bwMode="auto">
          <a:xfrm>
            <a:off x="5192713" y="3141663"/>
            <a:ext cx="2454275" cy="993775"/>
          </a:xfrm>
          <a:prstGeom prst="cloudCallout">
            <a:avLst>
              <a:gd name="adj1" fmla="val -100111"/>
              <a:gd name="adj2" fmla="val 59570"/>
            </a:avLst>
          </a:prstGeom>
          <a:solidFill>
            <a:srgbClr val="FFC000">
              <a:alpha val="99000"/>
            </a:srgbClr>
          </a:solidFill>
          <a:ln w="25400">
            <a:solidFill>
              <a:srgbClr val="92D050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zh-CN" altLang="en-US" sz="2100" b="1" dirty="0">
                <a:latin typeface="楷体" pitchFamily="49" charset="-122"/>
                <a:ea typeface="楷体" pitchFamily="49" charset="-122"/>
              </a:rPr>
              <a:t>你能证明这个结论吗？</a:t>
            </a:r>
          </a:p>
        </p:txBody>
      </p:sp>
      <p:grpSp>
        <p:nvGrpSpPr>
          <p:cNvPr id="52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53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55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6978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50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30"/>
          <p:cNvSpPr txBox="1">
            <a:spLocks noChangeArrowheads="1"/>
          </p:cNvSpPr>
          <p:nvPr/>
        </p:nvSpPr>
        <p:spPr bwMode="auto">
          <a:xfrm>
            <a:off x="1037534" y="1029831"/>
            <a:ext cx="748515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已知：如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图，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的角平分线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BM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CN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相交于点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求证：点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到三边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CA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的距离相等</a:t>
            </a:r>
            <a:r>
              <a:rPr lang="en-US" altLang="zh-CN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16" name="文本框 8"/>
          <p:cNvSpPr txBox="1">
            <a:spLocks noChangeArrowheads="1"/>
          </p:cNvSpPr>
          <p:nvPr/>
        </p:nvSpPr>
        <p:spPr bwMode="auto">
          <a:xfrm>
            <a:off x="1204420" y="2069911"/>
            <a:ext cx="5293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zh-CN" altLang="en-US" sz="20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过点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</a:t>
            </a:r>
            <a:r>
              <a:rPr lang="zh-CN" altLang="en-US" sz="20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作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PD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PE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PF</a:t>
            </a:r>
            <a:r>
              <a:rPr lang="zh-CN" altLang="en-US" sz="20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分别垂直于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CA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垂</a:t>
            </a:r>
            <a:r>
              <a:rPr lang="zh-CN" altLang="en-US" sz="20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足分别为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E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17" name="文本框 21"/>
          <p:cNvSpPr txBox="1">
            <a:spLocks noChangeArrowheads="1"/>
          </p:cNvSpPr>
          <p:nvPr/>
        </p:nvSpPr>
        <p:spPr bwMode="auto">
          <a:xfrm>
            <a:off x="1134380" y="2869197"/>
            <a:ext cx="59769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BM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是△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ABC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的角平分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线，点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在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BM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上，</a:t>
            </a:r>
            <a:endParaRPr lang="zh-CN" altLang="en-US" sz="20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PD=PE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同理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PE=PF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PD=PE=PF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即点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到三边</a:t>
            </a:r>
            <a:r>
              <a:rPr lang="en-US" altLang="zh-CN"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BC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CA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的距离相等</a:t>
            </a: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7600351" y="3296195"/>
            <a:ext cx="0" cy="541337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 flipV="1">
            <a:off x="7297139" y="2756445"/>
            <a:ext cx="301625" cy="473075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 flipV="1">
            <a:off x="7633689" y="2924720"/>
            <a:ext cx="473075" cy="304800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9"/>
          <p:cNvSpPr txBox="1">
            <a:spLocks noChangeArrowheads="1"/>
          </p:cNvSpPr>
          <p:nvPr/>
        </p:nvSpPr>
        <p:spPr bwMode="auto">
          <a:xfrm>
            <a:off x="7024089" y="2419895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lang="en-US" altLang="zh-CN" sz="1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2" name="文本框 11"/>
          <p:cNvSpPr txBox="1">
            <a:spLocks noChangeArrowheads="1"/>
          </p:cNvSpPr>
          <p:nvPr/>
        </p:nvSpPr>
        <p:spPr bwMode="auto">
          <a:xfrm>
            <a:off x="7465414" y="3837532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E</a:t>
            </a:r>
            <a:r>
              <a:rPr lang="en-US" altLang="zh-CN" sz="100" b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8073426" y="2621507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en-US" altLang="zh-CN" sz="10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58379" name="组合 16"/>
          <p:cNvGrpSpPr>
            <a:grpSpLocks/>
          </p:cNvGrpSpPr>
          <p:nvPr/>
        </p:nvGrpSpPr>
        <p:grpSpPr bwMode="auto">
          <a:xfrm>
            <a:off x="5304826" y="2081757"/>
            <a:ext cx="3859213" cy="1887538"/>
            <a:chOff x="5428" y="4054"/>
            <a:chExt cx="8103" cy="3963"/>
          </a:xfrm>
        </p:grpSpPr>
        <p:cxnSp>
          <p:nvCxnSpPr>
            <p:cNvPr id="58380" name="直接连接符 1"/>
            <p:cNvCxnSpPr>
              <a:cxnSpLocks noChangeShapeType="1"/>
            </p:cNvCxnSpPr>
            <p:nvPr/>
          </p:nvCxnSpPr>
          <p:spPr bwMode="auto">
            <a:xfrm>
              <a:off x="6066" y="7668"/>
              <a:ext cx="644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1" name="直接连接符 2"/>
            <p:cNvCxnSpPr>
              <a:cxnSpLocks noChangeShapeType="1"/>
            </p:cNvCxnSpPr>
            <p:nvPr/>
          </p:nvCxnSpPr>
          <p:spPr bwMode="auto">
            <a:xfrm flipV="1">
              <a:off x="6066" y="6180"/>
              <a:ext cx="5457" cy="1488"/>
            </a:xfrm>
            <a:prstGeom prst="line">
              <a:avLst/>
            </a:prstGeom>
            <a:noFill/>
            <a:ln w="3175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2" name="直接连接符 5"/>
            <p:cNvCxnSpPr>
              <a:cxnSpLocks noChangeShapeType="1"/>
            </p:cNvCxnSpPr>
            <p:nvPr/>
          </p:nvCxnSpPr>
          <p:spPr bwMode="auto">
            <a:xfrm flipV="1">
              <a:off x="6137" y="4763"/>
              <a:ext cx="4465" cy="2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3" name="直接连接符 7"/>
            <p:cNvCxnSpPr>
              <a:cxnSpLocks noChangeShapeType="1"/>
            </p:cNvCxnSpPr>
            <p:nvPr/>
          </p:nvCxnSpPr>
          <p:spPr bwMode="auto">
            <a:xfrm>
              <a:off x="10531" y="4763"/>
              <a:ext cx="1984" cy="2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4" name="直接连接符 9"/>
            <p:cNvCxnSpPr>
              <a:cxnSpLocks noChangeShapeType="1"/>
            </p:cNvCxnSpPr>
            <p:nvPr/>
          </p:nvCxnSpPr>
          <p:spPr bwMode="auto">
            <a:xfrm>
              <a:off x="8972" y="5826"/>
              <a:ext cx="3472" cy="1842"/>
            </a:xfrm>
            <a:prstGeom prst="line">
              <a:avLst/>
            </a:prstGeom>
            <a:noFill/>
            <a:ln w="3175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85" name="文本框 9"/>
            <p:cNvSpPr txBox="1">
              <a:spLocks noChangeArrowheads="1"/>
            </p:cNvSpPr>
            <p:nvPr/>
          </p:nvSpPr>
          <p:spPr bwMode="auto">
            <a:xfrm>
              <a:off x="10247" y="4054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8386" name="文本框 11"/>
            <p:cNvSpPr txBox="1">
              <a:spLocks noChangeArrowheads="1"/>
            </p:cNvSpPr>
            <p:nvPr/>
          </p:nvSpPr>
          <p:spPr bwMode="auto">
            <a:xfrm>
              <a:off x="5428" y="7242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r>
                <a:rPr lang="en-US" altLang="zh-CN" sz="100" b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8387" name="文本框 12"/>
            <p:cNvSpPr txBox="1">
              <a:spLocks noChangeArrowheads="1"/>
            </p:cNvSpPr>
            <p:nvPr/>
          </p:nvSpPr>
          <p:spPr bwMode="auto">
            <a:xfrm>
              <a:off x="12586" y="7243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8388" name="文本框 9"/>
            <p:cNvSpPr txBox="1">
              <a:spLocks noChangeArrowheads="1"/>
            </p:cNvSpPr>
            <p:nvPr/>
          </p:nvSpPr>
          <p:spPr bwMode="auto">
            <a:xfrm>
              <a:off x="10035" y="5542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8389" name="文本框 11"/>
            <p:cNvSpPr txBox="1">
              <a:spLocks noChangeArrowheads="1"/>
            </p:cNvSpPr>
            <p:nvPr/>
          </p:nvSpPr>
          <p:spPr bwMode="auto">
            <a:xfrm>
              <a:off x="8276" y="5061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N</a:t>
              </a:r>
              <a:r>
                <a:rPr lang="en-US" altLang="zh-CN" sz="100" b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8390" name="文本框 12"/>
            <p:cNvSpPr txBox="1">
              <a:spLocks noChangeArrowheads="1"/>
            </p:cNvSpPr>
            <p:nvPr/>
          </p:nvSpPr>
          <p:spPr bwMode="auto">
            <a:xfrm>
              <a:off x="11665" y="5755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M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 rot="-1980000">
            <a:off x="7178076" y="2751682"/>
            <a:ext cx="134938" cy="1016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600351" y="3701007"/>
            <a:ext cx="134938" cy="1016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 rot="3120000">
            <a:off x="7949601" y="2843758"/>
            <a:ext cx="123825" cy="1143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31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2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4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圆角矩形 31">
            <a:extLst>
              <a:ext uri="{FF2B5EF4-FFF2-40B4-BE49-F238E27FC236}">
                <a16:creationId xmlns:a16="http://schemas.microsoft.com/office/drawing/2014/main" xmlns="" id="{09461CE3-511E-4AFD-AB39-AE9A2F95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069" y="470417"/>
            <a:ext cx="1641475" cy="431800"/>
          </a:xfrm>
          <a:prstGeom prst="roundRect">
            <a:avLst>
              <a:gd name="adj" fmla="val 16667"/>
            </a:avLst>
          </a:prstGeom>
          <a:solidFill>
            <a:srgbClr val="FFBF53">
              <a:lumMod val="40000"/>
              <a:lumOff val="60000"/>
            </a:srgbClr>
          </a:solidFill>
          <a:ln w="25400">
            <a:solidFill>
              <a:srgbClr val="02B3C5">
                <a:lumMod val="75000"/>
              </a:srgb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证明</a:t>
            </a:r>
            <a:r>
              <a:rPr lang="zh-CN" altLang="en-US" sz="20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结论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529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37" grpId="0" bldLvl="0" animBg="1"/>
      <p:bldP spid="38" grpId="0" bldLvl="0" animBg="1"/>
      <p:bldP spid="39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29831" y="684373"/>
            <a:ext cx="713466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 点</a:t>
            </a:r>
            <a:r>
              <a:rPr lang="en-US" altLang="zh-CN" sz="2400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</a:rPr>
              <a:t>P</a:t>
            </a:r>
            <a:r>
              <a:rPr lang="zh-CN" altLang="en-US"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在</a:t>
            </a:r>
            <a:r>
              <a:rPr lang="en-US" altLang="zh-CN" sz="2400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</a:rPr>
              <a:t>∠</a:t>
            </a:r>
            <a:r>
              <a:rPr lang="en-US" altLang="zh-CN" sz="2400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</a:rPr>
              <a:t>A</a:t>
            </a:r>
            <a:r>
              <a:rPr lang="zh-CN" altLang="en-US"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</a:rPr>
              <a:t>的平分线上吗？这说明三角形的三条角平分线有什么关系？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313177" y="1864122"/>
            <a:ext cx="3321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Arial" pitchFamily="34" charset="0"/>
              </a:rPr>
              <a:t>点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仿宋" pitchFamily="49" charset="-122"/>
                <a:sym typeface="Arial" pitchFamily="34" charset="0"/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Arial" pitchFamily="34" charset="0"/>
              </a:rPr>
              <a:t>在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仿宋" pitchFamily="49" charset="-122"/>
                <a:sym typeface="Arial" pitchFamily="34" charset="0"/>
              </a:rPr>
              <a:t>∠A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Arial" pitchFamily="34" charset="0"/>
              </a:rPr>
              <a:t>的平分线上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Arial" pitchFamily="34" charset="0"/>
              </a:rPr>
              <a:t>.</a:t>
            </a: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1109285" y="3228611"/>
            <a:ext cx="724615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结论：</a:t>
            </a:r>
            <a:r>
              <a:rPr lang="zh-CN" altLang="en-US" sz="2400" b="1" dirty="0">
                <a:latin typeface="宋体" pitchFamily="2" charset="-122"/>
              </a:rPr>
              <a:t>三角形的三条角平分线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交于一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点，</a:t>
            </a:r>
            <a:r>
              <a:rPr lang="zh-CN" altLang="en-US" sz="2400" b="1" dirty="0" smtClean="0">
                <a:latin typeface="宋体" pitchFamily="2" charset="-122"/>
              </a:rPr>
              <a:t>并</a:t>
            </a:r>
            <a:r>
              <a:rPr lang="zh-CN" altLang="en-US" sz="2400" b="1" dirty="0">
                <a:latin typeface="宋体" pitchFamily="2" charset="-122"/>
              </a:rPr>
              <a:t>且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这点到三边的距离相等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</a:rPr>
              <a:t>.</a:t>
            </a:r>
            <a:endParaRPr lang="en-US" altLang="zh-CN" sz="21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>
            <a:off x="6278563" y="2232025"/>
            <a:ext cx="0" cy="541338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 flipH="1" flipV="1">
            <a:off x="5973763" y="1692275"/>
            <a:ext cx="303212" cy="473075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 flipV="1">
            <a:off x="6311900" y="1860550"/>
            <a:ext cx="473075" cy="303213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文本框 9"/>
          <p:cNvSpPr txBox="1">
            <a:spLocks noChangeArrowheads="1"/>
          </p:cNvSpPr>
          <p:nvPr/>
        </p:nvSpPr>
        <p:spPr bwMode="auto">
          <a:xfrm>
            <a:off x="5702300" y="1354138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lang="en-US" altLang="zh-CN" sz="1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4" name="文本框 11"/>
          <p:cNvSpPr txBox="1">
            <a:spLocks noChangeArrowheads="1"/>
          </p:cNvSpPr>
          <p:nvPr/>
        </p:nvSpPr>
        <p:spPr bwMode="auto">
          <a:xfrm>
            <a:off x="6142038" y="2773363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E</a:t>
            </a:r>
            <a:r>
              <a:rPr lang="en-US" altLang="zh-CN" sz="100" b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5" name="文本框 12"/>
          <p:cNvSpPr txBox="1">
            <a:spLocks noChangeArrowheads="1"/>
          </p:cNvSpPr>
          <p:nvPr/>
        </p:nvSpPr>
        <p:spPr bwMode="auto">
          <a:xfrm>
            <a:off x="6751638" y="1557338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en-US" altLang="zh-CN" sz="10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59402" name="组合 16"/>
          <p:cNvGrpSpPr>
            <a:grpSpLocks/>
          </p:cNvGrpSpPr>
          <p:nvPr/>
        </p:nvGrpSpPr>
        <p:grpSpPr bwMode="auto">
          <a:xfrm>
            <a:off x="3983038" y="1017588"/>
            <a:ext cx="3859212" cy="1887537"/>
            <a:chOff x="5428" y="4054"/>
            <a:chExt cx="8103" cy="3963"/>
          </a:xfrm>
        </p:grpSpPr>
        <p:cxnSp>
          <p:nvCxnSpPr>
            <p:cNvPr id="59403" name="直接连接符 1"/>
            <p:cNvCxnSpPr>
              <a:cxnSpLocks noChangeShapeType="1"/>
            </p:cNvCxnSpPr>
            <p:nvPr/>
          </p:nvCxnSpPr>
          <p:spPr bwMode="auto">
            <a:xfrm>
              <a:off x="6066" y="7668"/>
              <a:ext cx="644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直接连接符 2"/>
            <p:cNvCxnSpPr>
              <a:cxnSpLocks noChangeShapeType="1"/>
            </p:cNvCxnSpPr>
            <p:nvPr/>
          </p:nvCxnSpPr>
          <p:spPr bwMode="auto">
            <a:xfrm flipV="1">
              <a:off x="6066" y="6180"/>
              <a:ext cx="5457" cy="1488"/>
            </a:xfrm>
            <a:prstGeom prst="line">
              <a:avLst/>
            </a:prstGeom>
            <a:noFill/>
            <a:ln w="3175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5" name="直接连接符 5"/>
            <p:cNvCxnSpPr>
              <a:cxnSpLocks noChangeShapeType="1"/>
            </p:cNvCxnSpPr>
            <p:nvPr/>
          </p:nvCxnSpPr>
          <p:spPr bwMode="auto">
            <a:xfrm flipV="1">
              <a:off x="6137" y="4763"/>
              <a:ext cx="4465" cy="2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6" name="直接连接符 7"/>
            <p:cNvCxnSpPr>
              <a:cxnSpLocks noChangeShapeType="1"/>
            </p:cNvCxnSpPr>
            <p:nvPr/>
          </p:nvCxnSpPr>
          <p:spPr bwMode="auto">
            <a:xfrm>
              <a:off x="10531" y="4763"/>
              <a:ext cx="1984" cy="2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7" name="直接连接符 9"/>
            <p:cNvCxnSpPr>
              <a:cxnSpLocks noChangeShapeType="1"/>
            </p:cNvCxnSpPr>
            <p:nvPr/>
          </p:nvCxnSpPr>
          <p:spPr bwMode="auto">
            <a:xfrm>
              <a:off x="8972" y="5826"/>
              <a:ext cx="3472" cy="1842"/>
            </a:xfrm>
            <a:prstGeom prst="line">
              <a:avLst/>
            </a:prstGeom>
            <a:noFill/>
            <a:ln w="3175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08" name="文本框 9"/>
            <p:cNvSpPr txBox="1">
              <a:spLocks noChangeArrowheads="1"/>
            </p:cNvSpPr>
            <p:nvPr/>
          </p:nvSpPr>
          <p:spPr bwMode="auto">
            <a:xfrm>
              <a:off x="10247" y="4054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9409" name="文本框 11"/>
            <p:cNvSpPr txBox="1">
              <a:spLocks noChangeArrowheads="1"/>
            </p:cNvSpPr>
            <p:nvPr/>
          </p:nvSpPr>
          <p:spPr bwMode="auto">
            <a:xfrm>
              <a:off x="5428" y="7242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r>
                <a:rPr lang="en-US" altLang="zh-CN" sz="100" b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9410" name="文本框 12"/>
            <p:cNvSpPr txBox="1">
              <a:spLocks noChangeArrowheads="1"/>
            </p:cNvSpPr>
            <p:nvPr/>
          </p:nvSpPr>
          <p:spPr bwMode="auto">
            <a:xfrm>
              <a:off x="12586" y="7243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9411" name="文本框 9"/>
            <p:cNvSpPr txBox="1">
              <a:spLocks noChangeArrowheads="1"/>
            </p:cNvSpPr>
            <p:nvPr/>
          </p:nvSpPr>
          <p:spPr bwMode="auto">
            <a:xfrm>
              <a:off x="10035" y="5542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9412" name="文本框 11"/>
            <p:cNvSpPr txBox="1">
              <a:spLocks noChangeArrowheads="1"/>
            </p:cNvSpPr>
            <p:nvPr/>
          </p:nvSpPr>
          <p:spPr bwMode="auto">
            <a:xfrm>
              <a:off x="8050" y="5400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N</a:t>
              </a:r>
              <a:r>
                <a:rPr lang="en-US" altLang="zh-CN" sz="100" b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9413" name="文本框 12"/>
            <p:cNvSpPr txBox="1">
              <a:spLocks noChangeArrowheads="1"/>
            </p:cNvSpPr>
            <p:nvPr/>
          </p:nvSpPr>
          <p:spPr bwMode="auto">
            <a:xfrm>
              <a:off x="11665" y="5755"/>
              <a:ext cx="94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M</a:t>
              </a:r>
              <a:r>
                <a:rPr lang="en-US" altLang="zh-CN" sz="10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 rot="-1980000">
            <a:off x="5856288" y="1687513"/>
            <a:ext cx="134937" cy="1016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278563" y="2636838"/>
            <a:ext cx="133350" cy="1016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 rot="3120000">
            <a:off x="6627813" y="1779588"/>
            <a:ext cx="120650" cy="1143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36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37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9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3263" y="707494"/>
            <a:ext cx="1755979" cy="455854"/>
            <a:chOff x="1745942" y="3988439"/>
            <a:chExt cx="1755979" cy="455854"/>
          </a:xfrm>
        </p:grpSpPr>
        <p:grpSp>
          <p:nvGrpSpPr>
            <p:cNvPr id="41" name="组合 40"/>
            <p:cNvGrpSpPr/>
            <p:nvPr/>
          </p:nvGrpSpPr>
          <p:grpSpPr>
            <a:xfrm>
              <a:off x="1975014" y="3988439"/>
              <a:ext cx="1526907" cy="411198"/>
              <a:chOff x="886455" y="800098"/>
              <a:chExt cx="1526907" cy="411198"/>
            </a:xfrm>
          </p:grpSpPr>
          <p:sp>
            <p:nvSpPr>
              <p:cNvPr id="43" name="流程图: 库存数据 42"/>
              <p:cNvSpPr/>
              <p:nvPr/>
            </p:nvSpPr>
            <p:spPr>
              <a:xfrm rot="10800000">
                <a:off x="886455" y="823976"/>
                <a:ext cx="1018992" cy="387320"/>
              </a:xfrm>
              <a:prstGeom prst="flowChartOnlineStorag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 smtClea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84408" y="800098"/>
                <a:ext cx="14289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000" b="1" kern="0" dirty="0" smtClean="0">
                    <a:solidFill>
                      <a:prstClr val="white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想一想</a:t>
                </a:r>
              </a:p>
            </p:txBody>
          </p:sp>
        </p:grp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2" t="8041" r="13842" b="5246"/>
            <a:stretch/>
          </p:blipFill>
          <p:spPr bwMode="auto">
            <a:xfrm>
              <a:off x="1745942" y="4008572"/>
              <a:ext cx="395789" cy="43572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8260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bldLvl="0" animBg="1"/>
      <p:bldP spid="33" grpId="0"/>
      <p:bldP spid="34" grpId="0"/>
      <p:bldP spid="35" grpId="0"/>
      <p:bldP spid="48" grpId="0" bldLvl="0" animBg="1"/>
      <p:bldP spid="49" grpId="0" bldLvl="0" animBg="1"/>
      <p:bldP spid="50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2"/>
          <p:cNvGrpSpPr>
            <a:grpSpLocks/>
          </p:cNvGrpSpPr>
          <p:nvPr/>
        </p:nvGrpSpPr>
        <p:grpSpPr bwMode="auto">
          <a:xfrm>
            <a:off x="7022005" y="3400519"/>
            <a:ext cx="387350" cy="819150"/>
            <a:chOff x="0" y="0"/>
            <a:chExt cx="811" cy="1719"/>
          </a:xfrm>
        </p:grpSpPr>
        <p:sp>
          <p:nvSpPr>
            <p:cNvPr id="60418" name="Line 3"/>
            <p:cNvSpPr>
              <a:spLocks noChangeShapeType="1"/>
            </p:cNvSpPr>
            <p:nvPr/>
          </p:nvSpPr>
          <p:spPr bwMode="auto">
            <a:xfrm flipH="1">
              <a:off x="317" y="0"/>
              <a:ext cx="39" cy="10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60419" name="Group 4"/>
            <p:cNvGrpSpPr>
              <a:grpSpLocks/>
            </p:cNvGrpSpPr>
            <p:nvPr/>
          </p:nvGrpSpPr>
          <p:grpSpPr bwMode="auto">
            <a:xfrm>
              <a:off x="319" y="722"/>
              <a:ext cx="226" cy="340"/>
              <a:chOff x="0" y="0"/>
              <a:chExt cx="226" cy="340"/>
            </a:xfrm>
          </p:grpSpPr>
          <p:sp>
            <p:nvSpPr>
              <p:cNvPr id="60420" name="Line 5"/>
              <p:cNvSpPr>
                <a:spLocks noChangeShapeType="1"/>
              </p:cNvSpPr>
              <p:nvPr/>
            </p:nvSpPr>
            <p:spPr bwMode="auto">
              <a:xfrm rot="5460000">
                <a:off x="37" y="153"/>
                <a:ext cx="340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0421" name="Line 6"/>
              <p:cNvSpPr>
                <a:spLocks noChangeShapeType="1"/>
              </p:cNvSpPr>
              <p:nvPr/>
            </p:nvSpPr>
            <p:spPr bwMode="auto">
              <a:xfrm rot="5460000">
                <a:off x="96" y="-112"/>
                <a:ext cx="1" cy="2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60422" name="Text Box 7"/>
            <p:cNvSpPr txBox="1">
              <a:spLocks noChangeArrowheads="1"/>
            </p:cNvSpPr>
            <p:nvPr/>
          </p:nvSpPr>
          <p:spPr bwMode="auto">
            <a:xfrm>
              <a:off x="0" y="1043"/>
              <a:ext cx="81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prstClr val="black"/>
                  </a:solidFill>
                  <a:latin typeface="+mn-lt"/>
                </a:rPr>
                <a:t>M</a:t>
              </a:r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60000">
            <a:off x="6660055" y="2881407"/>
            <a:ext cx="276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 b="1">
                <a:solidFill>
                  <a:prstClr val="black"/>
                </a:solidFill>
                <a:latin typeface="+mn-lt"/>
              </a:rPr>
              <a:t>E</a:t>
            </a:r>
            <a:endParaRPr lang="zh-CN" altLang="en-US" sz="10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12455" y="3159219"/>
            <a:ext cx="433387" cy="134938"/>
            <a:chOff x="0" y="0"/>
            <a:chExt cx="908" cy="283"/>
          </a:xfrm>
        </p:grpSpPr>
        <p:sp>
          <p:nvSpPr>
            <p:cNvPr id="60425" name="Line 10"/>
            <p:cNvSpPr>
              <a:spLocks noChangeShapeType="1"/>
            </p:cNvSpPr>
            <p:nvPr/>
          </p:nvSpPr>
          <p:spPr bwMode="auto">
            <a:xfrm rot="7620000" flipH="1">
              <a:off x="398" y="-227"/>
              <a:ext cx="112" cy="9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60426" name="Group 11"/>
            <p:cNvGrpSpPr>
              <a:grpSpLocks/>
            </p:cNvGrpSpPr>
            <p:nvPr/>
          </p:nvGrpSpPr>
          <p:grpSpPr bwMode="auto">
            <a:xfrm rot="-8280000">
              <a:off x="19" y="0"/>
              <a:ext cx="300" cy="175"/>
              <a:chOff x="0" y="0"/>
              <a:chExt cx="340" cy="226"/>
            </a:xfrm>
          </p:grpSpPr>
          <p:sp>
            <p:nvSpPr>
              <p:cNvPr id="60427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40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0428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66467" y="3300507"/>
            <a:ext cx="863600" cy="322262"/>
            <a:chOff x="-14" y="0"/>
            <a:chExt cx="1814" cy="678"/>
          </a:xfrm>
        </p:grpSpPr>
        <p:sp>
          <p:nvSpPr>
            <p:cNvPr id="60430" name="Line 15"/>
            <p:cNvSpPr>
              <a:spLocks noChangeShapeType="1"/>
            </p:cNvSpPr>
            <p:nvPr/>
          </p:nvSpPr>
          <p:spPr bwMode="auto">
            <a:xfrm rot="16020000" flipH="1">
              <a:off x="589" y="-393"/>
              <a:ext cx="35" cy="12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60431" name="Group 16"/>
            <p:cNvGrpSpPr>
              <a:grpSpLocks/>
            </p:cNvGrpSpPr>
            <p:nvPr/>
          </p:nvGrpSpPr>
          <p:grpSpPr bwMode="auto">
            <a:xfrm rot="-5520000">
              <a:off x="928" y="272"/>
              <a:ext cx="341" cy="227"/>
              <a:chOff x="0" y="0"/>
              <a:chExt cx="340" cy="226"/>
            </a:xfrm>
          </p:grpSpPr>
          <p:sp>
            <p:nvSpPr>
              <p:cNvPr id="60432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340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0433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60434" name="Text Box 19"/>
            <p:cNvSpPr txBox="1">
              <a:spLocks noChangeArrowheads="1"/>
            </p:cNvSpPr>
            <p:nvPr/>
          </p:nvSpPr>
          <p:spPr bwMode="auto">
            <a:xfrm rot="240000">
              <a:off x="1346" y="0"/>
              <a:ext cx="454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prstClr val="black"/>
                  </a:solidFill>
                  <a:latin typeface="+mn-lt"/>
                </a:rPr>
                <a:t>N</a:t>
              </a:r>
            </a:p>
          </p:txBody>
        </p:sp>
      </p:grpSp>
      <p:grpSp>
        <p:nvGrpSpPr>
          <p:cNvPr id="60435" name="Group 20"/>
          <p:cNvGrpSpPr>
            <a:grpSpLocks/>
          </p:cNvGrpSpPr>
          <p:nvPr/>
        </p:nvGrpSpPr>
        <p:grpSpPr bwMode="auto">
          <a:xfrm>
            <a:off x="5653580" y="2274982"/>
            <a:ext cx="2398712" cy="1727200"/>
            <a:chOff x="0" y="0"/>
            <a:chExt cx="5034" cy="3626"/>
          </a:xfrm>
        </p:grpSpPr>
        <p:sp>
          <p:nvSpPr>
            <p:cNvPr id="60436" name="Line 21"/>
            <p:cNvSpPr>
              <a:spLocks noChangeShapeType="1"/>
            </p:cNvSpPr>
            <p:nvPr/>
          </p:nvSpPr>
          <p:spPr bwMode="auto">
            <a:xfrm flipH="1">
              <a:off x="450" y="340"/>
              <a:ext cx="3969" cy="30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437" name="Line 22"/>
            <p:cNvSpPr>
              <a:spLocks noChangeShapeType="1"/>
            </p:cNvSpPr>
            <p:nvPr/>
          </p:nvSpPr>
          <p:spPr bwMode="auto">
            <a:xfrm flipV="1">
              <a:off x="533" y="1927"/>
              <a:ext cx="3898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438" name="Line 23"/>
            <p:cNvSpPr>
              <a:spLocks noChangeShapeType="1"/>
            </p:cNvSpPr>
            <p:nvPr/>
          </p:nvSpPr>
          <p:spPr bwMode="auto">
            <a:xfrm>
              <a:off x="473" y="3402"/>
              <a:ext cx="3966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439" name="Text Box 24"/>
            <p:cNvSpPr txBox="1">
              <a:spLocks noChangeArrowheads="1"/>
            </p:cNvSpPr>
            <p:nvPr/>
          </p:nvSpPr>
          <p:spPr bwMode="auto">
            <a:xfrm>
              <a:off x="0" y="3402"/>
              <a:ext cx="48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">
                  <a:solidFill>
                    <a:prstClr val="black"/>
                  </a:solidFill>
                  <a:latin typeface="+mn-lt"/>
                </a:rPr>
                <a:t>A</a:t>
              </a:r>
            </a:p>
          </p:txBody>
        </p:sp>
        <p:sp>
          <p:nvSpPr>
            <p:cNvPr id="60440" name="Text Box 25"/>
            <p:cNvSpPr txBox="1">
              <a:spLocks noChangeArrowheads="1"/>
            </p:cNvSpPr>
            <p:nvPr/>
          </p:nvSpPr>
          <p:spPr bwMode="auto">
            <a:xfrm>
              <a:off x="4533" y="0"/>
              <a:ext cx="50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">
                  <a:solidFill>
                    <a:prstClr val="black"/>
                  </a:solidFill>
                  <a:latin typeface="+mn-lt"/>
                </a:rPr>
                <a:t>B</a:t>
              </a:r>
            </a:p>
          </p:txBody>
        </p:sp>
        <p:sp>
          <p:nvSpPr>
            <p:cNvPr id="60441" name="Text Box 26"/>
            <p:cNvSpPr txBox="1">
              <a:spLocks noChangeArrowheads="1"/>
            </p:cNvSpPr>
            <p:nvPr/>
          </p:nvSpPr>
          <p:spPr bwMode="auto">
            <a:xfrm>
              <a:off x="4306" y="3289"/>
              <a:ext cx="4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">
                  <a:solidFill>
                    <a:prstClr val="black"/>
                  </a:solidFill>
                  <a:latin typeface="+mn-lt"/>
                </a:rPr>
                <a:t>C</a:t>
              </a:r>
            </a:p>
          </p:txBody>
        </p:sp>
        <p:sp>
          <p:nvSpPr>
            <p:cNvPr id="60442" name="Line 27"/>
            <p:cNvSpPr>
              <a:spLocks noChangeShapeType="1"/>
            </p:cNvSpPr>
            <p:nvPr/>
          </p:nvSpPr>
          <p:spPr bwMode="auto">
            <a:xfrm flipH="1">
              <a:off x="4417" y="340"/>
              <a:ext cx="2" cy="30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443" name="Text Box 28"/>
            <p:cNvSpPr txBox="1">
              <a:spLocks noChangeArrowheads="1"/>
            </p:cNvSpPr>
            <p:nvPr/>
          </p:nvSpPr>
          <p:spPr bwMode="auto">
            <a:xfrm>
              <a:off x="4362" y="1699"/>
              <a:ext cx="65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">
                  <a:solidFill>
                    <a:prstClr val="black"/>
                  </a:solidFill>
                  <a:latin typeface="+mn-lt"/>
                  <a:sym typeface="Arial" pitchFamily="34" charset="0"/>
                </a:rPr>
                <a:t>P</a:t>
              </a:r>
            </a:p>
          </p:txBody>
        </p:sp>
      </p:grpSp>
      <p:sp>
        <p:nvSpPr>
          <p:cNvPr id="60444" name="Text Box 29"/>
          <p:cNvSpPr txBox="1">
            <a:spLocks noChangeArrowheads="1"/>
          </p:cNvSpPr>
          <p:nvPr/>
        </p:nvSpPr>
        <p:spPr bwMode="auto">
          <a:xfrm>
            <a:off x="6950567" y="3121119"/>
            <a:ext cx="3175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 b="1">
                <a:solidFill>
                  <a:prstClr val="black"/>
                </a:solidFill>
                <a:latin typeface="+mn-lt"/>
              </a:rPr>
              <a:t>O</a:t>
            </a:r>
          </a:p>
        </p:txBody>
      </p:sp>
      <p:grpSp>
        <p:nvGrpSpPr>
          <p:cNvPr id="60445" name="Group 30"/>
          <p:cNvGrpSpPr>
            <a:grpSpLocks/>
          </p:cNvGrpSpPr>
          <p:nvPr/>
        </p:nvGrpSpPr>
        <p:grpSpPr bwMode="auto">
          <a:xfrm>
            <a:off x="6769592" y="2436907"/>
            <a:ext cx="990600" cy="1763712"/>
            <a:chOff x="0" y="0"/>
            <a:chExt cx="2080" cy="3701"/>
          </a:xfrm>
        </p:grpSpPr>
        <p:sp>
          <p:nvSpPr>
            <p:cNvPr id="60446" name="Text Box 31"/>
            <p:cNvSpPr txBox="1">
              <a:spLocks noChangeArrowheads="1"/>
            </p:cNvSpPr>
            <p:nvPr/>
          </p:nvSpPr>
          <p:spPr bwMode="auto">
            <a:xfrm>
              <a:off x="0" y="3025"/>
              <a:ext cx="715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prstClr val="black"/>
                  </a:solidFill>
                  <a:latin typeface="+mn-lt"/>
                </a:rPr>
                <a:t>D</a:t>
              </a:r>
            </a:p>
          </p:txBody>
        </p:sp>
        <p:sp>
          <p:nvSpPr>
            <p:cNvPr id="60447" name="Line 32"/>
            <p:cNvSpPr>
              <a:spLocks noChangeShapeType="1"/>
            </p:cNvSpPr>
            <p:nvPr/>
          </p:nvSpPr>
          <p:spPr bwMode="auto">
            <a:xfrm flipH="1">
              <a:off x="266" y="0"/>
              <a:ext cx="1814" cy="3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60448" name="Text Box 33"/>
          <p:cNvSpPr txBox="1">
            <a:spLocks noChangeArrowheads="1"/>
          </p:cNvSpPr>
          <p:nvPr/>
        </p:nvSpPr>
        <p:spPr bwMode="auto">
          <a:xfrm>
            <a:off x="784719" y="802540"/>
            <a:ext cx="7702224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7" tIns="35242" rIns="67627" bIns="0"/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    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</a:rPr>
              <a:t>3.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如图，在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直角△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中，∠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C＝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90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°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平分∠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BAC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平分∠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；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AP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交于点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O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，过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点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作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OM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⊥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，若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OM＝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4</a:t>
            </a: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.</a:t>
            </a:r>
            <a:endParaRPr lang="en-US" altLang="zh-CN" sz="2400" b="1" dirty="0">
              <a:solidFill>
                <a:prstClr val="black"/>
              </a:solidFill>
              <a:latin typeface="+mn-lt"/>
              <a:ea typeface="楷体" pitchFamily="49" charset="-122"/>
            </a:endParaRPr>
          </a:p>
          <a:p>
            <a:pPr>
              <a:lnSpc>
                <a:spcPts val="37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     (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1)求点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到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△ABC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三边的距离和.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华文中宋" pitchFamily="2" charset="-122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+mn-lt"/>
              <a:ea typeface="华文中宋" pitchFamily="2" charset="-122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695926" y="3331536"/>
            <a:ext cx="106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+mn-lt"/>
              </a:rPr>
              <a:t>12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xmlns="" id="{3406AAF2-38DB-4628-954C-1AEB8D61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330" y="2134152"/>
            <a:ext cx="238570" cy="3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+mn-lt"/>
              </a:rPr>
              <a:t>B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xmlns="" id="{C9444F0A-3C69-4F59-8176-CF804A8E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031" y="3859336"/>
            <a:ext cx="238570" cy="3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+mn-lt"/>
              </a:rPr>
              <a:t>C</a:t>
            </a:r>
            <a:endParaRPr lang="zh-CN" alt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xmlns="" id="{FFBC32D0-9012-42C4-8BBD-F16EE949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921" y="3764212"/>
            <a:ext cx="238570" cy="3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+mn-lt"/>
              </a:rPr>
              <a:t>A</a:t>
            </a:r>
            <a:endParaRPr lang="zh-CN" altLang="en-US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-3350" y="-22443"/>
            <a:ext cx="2006600" cy="477202"/>
            <a:chOff x="123" y="40"/>
            <a:chExt cx="3160" cy="751"/>
          </a:xfrm>
        </p:grpSpPr>
        <p:cxnSp>
          <p:nvCxnSpPr>
            <p:cNvPr id="43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 smtClean="0">
                  <a:latin typeface="+mn-lt"/>
                  <a:cs typeface="Yuanti SC"/>
                </a:rPr>
                <a:t>巩固练习</a:t>
              </a:r>
              <a:endParaRPr lang="zh-CN" altLang="en-US" sz="2500" b="1" dirty="0">
                <a:latin typeface="+mn-lt"/>
                <a:cs typeface="Yuanti SC"/>
              </a:endParaRPr>
            </a:p>
          </p:txBody>
        </p:sp>
        <p:sp>
          <p:nvSpPr>
            <p:cNvPr id="45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" y="798376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9280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99950" y="2399142"/>
            <a:ext cx="31019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解：</a:t>
            </a:r>
            <a:r>
              <a:rPr lang="zh-CN" altLang="en-US" sz="2100" b="1" dirty="0">
                <a:latin typeface="+mn-lt"/>
                <a:ea typeface="仿宋" pitchFamily="49" charset="-122"/>
              </a:rPr>
              <a:t>连接</a:t>
            </a:r>
            <a:r>
              <a:rPr lang="zh-CN" altLang="en-US" sz="2100" b="1" i="1" dirty="0" smtClean="0">
                <a:latin typeface="+mn-lt"/>
                <a:ea typeface="仿宋" pitchFamily="49" charset="-122"/>
              </a:rPr>
              <a:t>OC</a:t>
            </a:r>
            <a:r>
              <a:rPr lang="en-US" altLang="zh-CN" sz="2100" b="1" i="1" dirty="0" smtClean="0">
                <a:latin typeface="+mn-lt"/>
                <a:ea typeface="仿宋" pitchFamily="49" charset="-122"/>
              </a:rPr>
              <a:t>.</a:t>
            </a:r>
            <a:endParaRPr lang="zh-CN" altLang="en-US" sz="2100" b="1" i="1" dirty="0">
              <a:latin typeface="+mn-lt"/>
              <a:ea typeface="仿宋" pitchFamily="49" charset="-122"/>
            </a:endParaRP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547813" y="3057525"/>
            <a:ext cx="45370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100" b="1">
              <a:solidFill>
                <a:srgbClr val="FF3300"/>
              </a:solidFill>
              <a:latin typeface="+mn-lt"/>
            </a:endParaRPr>
          </a:p>
          <a:p>
            <a:endParaRPr lang="zh-CN" altLang="en-US" sz="100">
              <a:solidFill>
                <a:prstClr val="black"/>
              </a:solidFill>
              <a:latin typeface="+mn-lt"/>
            </a:endParaRPr>
          </a:p>
          <a:p>
            <a:endParaRPr lang="zh-CN" altLang="en-US" sz="10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20484" name="Object 2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25226"/>
              </p:ext>
            </p:extLst>
          </p:nvPr>
        </p:nvGraphicFramePr>
        <p:xfrm>
          <a:off x="1104900" y="2931898"/>
          <a:ext cx="27114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9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931898"/>
                        <a:ext cx="27114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5388" y="2586038"/>
            <a:ext cx="2397125" cy="1989137"/>
            <a:chOff x="0" y="0"/>
            <a:chExt cx="5034" cy="4175"/>
          </a:xfrm>
        </p:grpSpPr>
        <p:grpSp>
          <p:nvGrpSpPr>
            <p:cNvPr id="61445" name="Group 6"/>
            <p:cNvGrpSpPr>
              <a:grpSpLocks/>
            </p:cNvGrpSpPr>
            <p:nvPr/>
          </p:nvGrpSpPr>
          <p:grpSpPr bwMode="auto">
            <a:xfrm>
              <a:off x="2873" y="2363"/>
              <a:ext cx="811" cy="1719"/>
              <a:chOff x="0" y="0"/>
              <a:chExt cx="811" cy="1719"/>
            </a:xfrm>
          </p:grpSpPr>
          <p:sp>
            <p:nvSpPr>
              <p:cNvPr id="61446" name="Line 7"/>
              <p:cNvSpPr>
                <a:spLocks noChangeShapeType="1"/>
              </p:cNvSpPr>
              <p:nvPr/>
            </p:nvSpPr>
            <p:spPr bwMode="auto">
              <a:xfrm flipH="1">
                <a:off x="317" y="0"/>
                <a:ext cx="39" cy="10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61447" name="Group 8"/>
              <p:cNvGrpSpPr>
                <a:grpSpLocks/>
              </p:cNvGrpSpPr>
              <p:nvPr/>
            </p:nvGrpSpPr>
            <p:grpSpPr bwMode="auto">
              <a:xfrm>
                <a:off x="319" y="722"/>
                <a:ext cx="226" cy="340"/>
                <a:chOff x="0" y="0"/>
                <a:chExt cx="226" cy="340"/>
              </a:xfrm>
            </p:grpSpPr>
            <p:sp>
              <p:nvSpPr>
                <p:cNvPr id="61448" name="Line 9"/>
                <p:cNvSpPr>
                  <a:spLocks noChangeShapeType="1"/>
                </p:cNvSpPr>
                <p:nvPr/>
              </p:nvSpPr>
              <p:spPr bwMode="auto">
                <a:xfrm rot="5460000">
                  <a:off x="37" y="153"/>
                  <a:ext cx="340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61449" name="Line 10"/>
                <p:cNvSpPr>
                  <a:spLocks noChangeShapeType="1"/>
                </p:cNvSpPr>
                <p:nvPr/>
              </p:nvSpPr>
              <p:spPr bwMode="auto">
                <a:xfrm rot="5460000">
                  <a:off x="96" y="-112"/>
                  <a:ext cx="1" cy="22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61450" name="Text Box 11"/>
              <p:cNvSpPr txBox="1">
                <a:spLocks noChangeArrowheads="1"/>
              </p:cNvSpPr>
              <p:nvPr/>
            </p:nvSpPr>
            <p:spPr bwMode="auto">
              <a:xfrm>
                <a:off x="0" y="1043"/>
                <a:ext cx="811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solidFill>
                      <a:prstClr val="black"/>
                    </a:solidFill>
                    <a:latin typeface="+mn-lt"/>
                  </a:rPr>
                  <a:t>M</a:t>
                </a:r>
              </a:p>
            </p:txBody>
          </p:sp>
        </p:grpSp>
        <p:sp>
          <p:nvSpPr>
            <p:cNvPr id="61451" name="Text Box 12"/>
            <p:cNvSpPr txBox="1">
              <a:spLocks noChangeArrowheads="1"/>
            </p:cNvSpPr>
            <p:nvPr/>
          </p:nvSpPr>
          <p:spPr bwMode="auto">
            <a:xfrm rot="60000">
              <a:off x="2035" y="1139"/>
              <a:ext cx="58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500" b="1" i="1">
                  <a:solidFill>
                    <a:prstClr val="black"/>
                  </a:solidFill>
                  <a:latin typeface="+mn-lt"/>
                </a:rPr>
                <a:t>E</a:t>
              </a:r>
              <a:endParaRPr lang="zh-CN" altLang="en-US" sz="100" b="1" i="1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61452" name="Group 13"/>
            <p:cNvGrpSpPr>
              <a:grpSpLocks/>
            </p:cNvGrpSpPr>
            <p:nvPr/>
          </p:nvGrpSpPr>
          <p:grpSpPr bwMode="auto">
            <a:xfrm>
              <a:off x="2432" y="1857"/>
              <a:ext cx="908" cy="283"/>
              <a:chOff x="0" y="0"/>
              <a:chExt cx="908" cy="283"/>
            </a:xfrm>
          </p:grpSpPr>
          <p:sp>
            <p:nvSpPr>
              <p:cNvPr id="61453" name="Line 14"/>
              <p:cNvSpPr>
                <a:spLocks noChangeShapeType="1"/>
              </p:cNvSpPr>
              <p:nvPr/>
            </p:nvSpPr>
            <p:spPr bwMode="auto">
              <a:xfrm rot="7620000" flipH="1">
                <a:off x="398" y="-227"/>
                <a:ext cx="112" cy="9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61454" name="Group 15"/>
              <p:cNvGrpSpPr>
                <a:grpSpLocks/>
              </p:cNvGrpSpPr>
              <p:nvPr/>
            </p:nvGrpSpPr>
            <p:grpSpPr bwMode="auto">
              <a:xfrm rot="-8280000">
                <a:off x="19" y="0"/>
                <a:ext cx="300" cy="175"/>
                <a:chOff x="0" y="0"/>
                <a:chExt cx="340" cy="226"/>
              </a:xfrm>
            </p:grpSpPr>
            <p:sp>
              <p:nvSpPr>
                <p:cNvPr id="61455" name="Line 1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40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61456" name="Line 1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22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1457" name="Group 18"/>
            <p:cNvGrpSpPr>
              <a:grpSpLocks/>
            </p:cNvGrpSpPr>
            <p:nvPr/>
          </p:nvGrpSpPr>
          <p:grpSpPr bwMode="auto">
            <a:xfrm>
              <a:off x="3174" y="2154"/>
              <a:ext cx="1814" cy="676"/>
              <a:chOff x="-14" y="0"/>
              <a:chExt cx="1814" cy="676"/>
            </a:xfrm>
          </p:grpSpPr>
          <p:sp>
            <p:nvSpPr>
              <p:cNvPr id="61458" name="Line 19"/>
              <p:cNvSpPr>
                <a:spLocks noChangeShapeType="1"/>
              </p:cNvSpPr>
              <p:nvPr/>
            </p:nvSpPr>
            <p:spPr bwMode="auto">
              <a:xfrm rot="16020000" flipH="1">
                <a:off x="589" y="-393"/>
                <a:ext cx="35" cy="12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61459" name="Group 20"/>
              <p:cNvGrpSpPr>
                <a:grpSpLocks/>
              </p:cNvGrpSpPr>
              <p:nvPr/>
            </p:nvGrpSpPr>
            <p:grpSpPr bwMode="auto">
              <a:xfrm rot="-5520000">
                <a:off x="928" y="272"/>
                <a:ext cx="341" cy="227"/>
                <a:chOff x="0" y="0"/>
                <a:chExt cx="340" cy="226"/>
              </a:xfrm>
            </p:grpSpPr>
            <p:sp>
              <p:nvSpPr>
                <p:cNvPr id="61460" name="Line 2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40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61461" name="Line 2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22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61462" name="Text Box 23"/>
              <p:cNvSpPr txBox="1">
                <a:spLocks noChangeArrowheads="1"/>
              </p:cNvSpPr>
              <p:nvPr/>
            </p:nvSpPr>
            <p:spPr bwMode="auto">
              <a:xfrm rot="240000">
                <a:off x="1346" y="0"/>
                <a:ext cx="454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solidFill>
                      <a:prstClr val="black"/>
                    </a:solidFill>
                    <a:latin typeface="+mn-lt"/>
                  </a:rPr>
                  <a:t>N</a:t>
                </a:r>
              </a:p>
            </p:txBody>
          </p:sp>
        </p:grpSp>
        <p:grpSp>
          <p:nvGrpSpPr>
            <p:cNvPr id="61463" name="Group 24"/>
            <p:cNvGrpSpPr>
              <a:grpSpLocks/>
            </p:cNvGrpSpPr>
            <p:nvPr/>
          </p:nvGrpSpPr>
          <p:grpSpPr bwMode="auto">
            <a:xfrm>
              <a:off x="0" y="0"/>
              <a:ext cx="5034" cy="4175"/>
              <a:chOff x="0" y="0"/>
              <a:chExt cx="5034" cy="4175"/>
            </a:xfrm>
          </p:grpSpPr>
          <p:sp>
            <p:nvSpPr>
              <p:cNvPr id="61464" name="Line 25"/>
              <p:cNvSpPr>
                <a:spLocks noChangeShapeType="1"/>
              </p:cNvSpPr>
              <p:nvPr/>
            </p:nvSpPr>
            <p:spPr bwMode="auto">
              <a:xfrm flipH="1">
                <a:off x="450" y="340"/>
                <a:ext cx="3969" cy="30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1465" name="Line 26"/>
              <p:cNvSpPr>
                <a:spLocks noChangeShapeType="1"/>
              </p:cNvSpPr>
              <p:nvPr/>
            </p:nvSpPr>
            <p:spPr bwMode="auto">
              <a:xfrm flipV="1">
                <a:off x="533" y="1927"/>
                <a:ext cx="3898" cy="14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1466" name="Line 27"/>
              <p:cNvSpPr>
                <a:spLocks noChangeShapeType="1"/>
              </p:cNvSpPr>
              <p:nvPr/>
            </p:nvSpPr>
            <p:spPr bwMode="auto">
              <a:xfrm>
                <a:off x="473" y="3402"/>
                <a:ext cx="396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1467" name="Text Box 28"/>
              <p:cNvSpPr txBox="1">
                <a:spLocks noChangeArrowheads="1"/>
              </p:cNvSpPr>
              <p:nvPr/>
            </p:nvSpPr>
            <p:spPr bwMode="auto">
              <a:xfrm>
                <a:off x="0" y="3402"/>
                <a:ext cx="487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>
                    <a:solidFill>
                      <a:prstClr val="black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61468" name="Text Box 29"/>
              <p:cNvSpPr txBox="1">
                <a:spLocks noChangeArrowheads="1"/>
              </p:cNvSpPr>
              <p:nvPr/>
            </p:nvSpPr>
            <p:spPr bwMode="auto">
              <a:xfrm>
                <a:off x="4533" y="0"/>
                <a:ext cx="501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 dirty="0">
                    <a:solidFill>
                      <a:prstClr val="black"/>
                    </a:solidFill>
                    <a:latin typeface="+mn-lt"/>
                  </a:rPr>
                  <a:t>B</a:t>
                </a:r>
              </a:p>
            </p:txBody>
          </p:sp>
          <p:sp>
            <p:nvSpPr>
              <p:cNvPr id="61469" name="Text Box 30"/>
              <p:cNvSpPr txBox="1">
                <a:spLocks noChangeArrowheads="1"/>
              </p:cNvSpPr>
              <p:nvPr/>
            </p:nvSpPr>
            <p:spPr bwMode="auto">
              <a:xfrm>
                <a:off x="4306" y="3289"/>
                <a:ext cx="488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 dirty="0">
                    <a:solidFill>
                      <a:prstClr val="black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61470" name="Line 31"/>
              <p:cNvSpPr>
                <a:spLocks noChangeShapeType="1"/>
              </p:cNvSpPr>
              <p:nvPr/>
            </p:nvSpPr>
            <p:spPr bwMode="auto">
              <a:xfrm flipH="1">
                <a:off x="4417" y="340"/>
                <a:ext cx="2" cy="30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61471" name="Text Box 32"/>
              <p:cNvSpPr txBox="1">
                <a:spLocks noChangeArrowheads="1"/>
              </p:cNvSpPr>
              <p:nvPr/>
            </p:nvSpPr>
            <p:spPr bwMode="auto">
              <a:xfrm>
                <a:off x="4362" y="1699"/>
                <a:ext cx="657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 i="1">
                    <a:solidFill>
                      <a:prstClr val="black"/>
                    </a:solidFill>
                    <a:latin typeface="+mn-lt"/>
                    <a:sym typeface="Arial" pitchFamily="34" charset="0"/>
                  </a:rPr>
                  <a:t>P</a:t>
                </a:r>
              </a:p>
            </p:txBody>
          </p:sp>
        </p:grpSp>
        <p:sp>
          <p:nvSpPr>
            <p:cNvPr id="61472" name="Text Box 33"/>
            <p:cNvSpPr txBox="1">
              <a:spLocks noChangeArrowheads="1"/>
            </p:cNvSpPr>
            <p:nvPr/>
          </p:nvSpPr>
          <p:spPr bwMode="auto">
            <a:xfrm>
              <a:off x="2721" y="1890"/>
              <a:ext cx="66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prstClr val="black"/>
                  </a:solidFill>
                  <a:latin typeface="+mn-lt"/>
                </a:rPr>
                <a:t>O</a:t>
              </a:r>
            </a:p>
          </p:txBody>
        </p:sp>
        <p:grpSp>
          <p:nvGrpSpPr>
            <p:cNvPr id="61473" name="Group 34"/>
            <p:cNvGrpSpPr>
              <a:grpSpLocks/>
            </p:cNvGrpSpPr>
            <p:nvPr/>
          </p:nvGrpSpPr>
          <p:grpSpPr bwMode="auto">
            <a:xfrm>
              <a:off x="2342" y="340"/>
              <a:ext cx="2080" cy="3701"/>
              <a:chOff x="0" y="0"/>
              <a:chExt cx="2080" cy="3701"/>
            </a:xfrm>
          </p:grpSpPr>
          <p:sp>
            <p:nvSpPr>
              <p:cNvPr id="61474" name="Text Box 35"/>
              <p:cNvSpPr txBox="1">
                <a:spLocks noChangeArrowheads="1"/>
              </p:cNvSpPr>
              <p:nvPr/>
            </p:nvSpPr>
            <p:spPr bwMode="auto">
              <a:xfrm>
                <a:off x="0" y="3025"/>
                <a:ext cx="715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500" b="1" i="1">
                    <a:solidFill>
                      <a:prstClr val="black"/>
                    </a:solidFill>
                    <a:latin typeface="+mn-lt"/>
                  </a:rPr>
                  <a:t>D</a:t>
                </a:r>
              </a:p>
            </p:txBody>
          </p:sp>
          <p:sp>
            <p:nvSpPr>
              <p:cNvPr id="61475" name="Line 36"/>
              <p:cNvSpPr>
                <a:spLocks noChangeShapeType="1"/>
              </p:cNvSpPr>
              <p:nvPr/>
            </p:nvSpPr>
            <p:spPr bwMode="auto">
              <a:xfrm flipH="1">
                <a:off x="266" y="0"/>
                <a:ext cx="1814" cy="30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6570663" y="3738563"/>
            <a:ext cx="539750" cy="4667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932836" y="1903840"/>
            <a:ext cx="7663077" cy="554135"/>
          </a:xfrm>
          <a:prstGeom prst="rect">
            <a:avLst/>
          </a:prstGeom>
          <a:noFill/>
          <a:ln w="38100" cap="flat" cmpd="sng">
            <a:noFill/>
            <a:miter lim="800000"/>
          </a:ln>
          <a:effectLst/>
        </p:spPr>
        <p:txBody>
          <a:bodyPr lIns="67627" tIns="35242" rIns="67627" bIns="0"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2)若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△ABC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  <a:sym typeface="+mn-ea"/>
              </a:rPr>
              <a:t>周长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为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32，求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△ABC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  <a:sym typeface="+mn-ea"/>
              </a:rPr>
              <a:t>面积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.</a:t>
            </a:r>
          </a:p>
        </p:txBody>
      </p:sp>
      <p:grpSp>
        <p:nvGrpSpPr>
          <p:cNvPr id="43" name="组合 2"/>
          <p:cNvGrpSpPr>
            <a:grpSpLocks/>
          </p:cNvGrpSpPr>
          <p:nvPr/>
        </p:nvGrpSpPr>
        <p:grpSpPr bwMode="auto">
          <a:xfrm>
            <a:off x="-3350" y="51901"/>
            <a:ext cx="2006600" cy="393961"/>
            <a:chOff x="123" y="157"/>
            <a:chExt cx="3160" cy="620"/>
          </a:xfrm>
        </p:grpSpPr>
        <p:cxnSp>
          <p:nvCxnSpPr>
            <p:cNvPr id="4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文本框 18"/>
          <p:cNvSpPr txBox="1">
            <a:spLocks noChangeArrowheads="1"/>
          </p:cNvSpPr>
          <p:nvPr/>
        </p:nvSpPr>
        <p:spPr bwMode="auto">
          <a:xfrm>
            <a:off x="470995" y="-22443"/>
            <a:ext cx="1473200" cy="4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500" b="1" dirty="0" smtClean="0">
                <a:latin typeface="+mn-lt"/>
                <a:cs typeface="Yuanti SC"/>
              </a:rPr>
              <a:t>巩固练习</a:t>
            </a:r>
            <a:endParaRPr lang="zh-CN" altLang="en-US" sz="2500" b="1" dirty="0">
              <a:latin typeface="+mn-lt"/>
              <a:cs typeface="Yuanti SC"/>
            </a:endParaRP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734385" y="517314"/>
            <a:ext cx="7702224" cy="16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7" tIns="35242" rIns="67627" bIns="0"/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    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itchFamily="49" charset="-122"/>
              </a:rPr>
              <a:t>3.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如图，在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直角△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中，∠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C＝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90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°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平分∠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BAC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平分∠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ABC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；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AP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BD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交于点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O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，过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点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作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OM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⊥</a:t>
            </a:r>
            <a:r>
              <a:rPr lang="zh-CN" altLang="en-US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AC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，若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OM＝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4</a:t>
            </a: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+mn-lt"/>
              <a:ea typeface="华文中宋" pitchFamily="2" charset="-122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1" y="580262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014812"/>
              </p:ext>
            </p:extLst>
          </p:nvPr>
        </p:nvGraphicFramePr>
        <p:xfrm>
          <a:off x="1624629" y="3279775"/>
          <a:ext cx="35448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0" name="Equation" r:id="rId6" imgW="2323800" imgH="393480" progId="Equation.DSMT4">
                  <p:embed/>
                </p:oleObj>
              </mc:Choice>
              <mc:Fallback>
                <p:oleObj name="Equation" r:id="rId6" imgW="2323800" imgH="39348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629" y="3279775"/>
                        <a:ext cx="35448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81194"/>
              </p:ext>
            </p:extLst>
          </p:nvPr>
        </p:nvGraphicFramePr>
        <p:xfrm>
          <a:off x="1670941" y="3907802"/>
          <a:ext cx="2420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Equation" r:id="rId8" imgW="1587240" imgH="393480" progId="Equation.DSMT4">
                  <p:embed/>
                </p:oleObj>
              </mc:Choice>
              <mc:Fallback>
                <p:oleObj name="Equation" r:id="rId8" imgW="1587240" imgH="393480" progId="Equation.DSMT4">
                  <p:embed/>
                  <p:pic>
                    <p:nvPicPr>
                      <p:cNvPr id="0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941" y="3907802"/>
                        <a:ext cx="24209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240586"/>
              </p:ext>
            </p:extLst>
          </p:nvPr>
        </p:nvGraphicFramePr>
        <p:xfrm>
          <a:off x="1674813" y="4484956"/>
          <a:ext cx="15700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2" name="Equation" r:id="rId10" imgW="1028520" imgH="393480" progId="Equation.DSMT4">
                  <p:embed/>
                </p:oleObj>
              </mc:Choice>
              <mc:Fallback>
                <p:oleObj name="Equation" r:id="rId10" imgW="1028520" imgH="393480" progId="Equation.DSMT4">
                  <p:embed/>
                  <p:pic>
                    <p:nvPicPr>
                      <p:cNvPr id="0" name="对象 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484956"/>
                        <a:ext cx="15700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7515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/>
      <p:bldP spid="205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51064" y="1895898"/>
            <a:ext cx="28953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prstClr val="black"/>
                </a:solidFill>
                <a:latin typeface="宋体" pitchFamily="2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宋体" pitchFamily="2" charset="-122"/>
              </a:rPr>
              <a:t>应用角平分线性质：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17624" y="2375323"/>
            <a:ext cx="2790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存在</a:t>
            </a:r>
            <a:r>
              <a:rPr lang="zh-CN" altLang="en-US" sz="2100" b="1" dirty="0">
                <a:solidFill>
                  <a:srgbClr val="228B8B"/>
                </a:solidFill>
                <a:latin typeface="宋体" pitchFamily="2" charset="-122"/>
              </a:rPr>
              <a:t>角平分线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43024" y="2816648"/>
            <a:ext cx="279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涉及</a:t>
            </a:r>
            <a:r>
              <a:rPr lang="zh-CN" altLang="en-US" sz="2100" b="1" dirty="0">
                <a:solidFill>
                  <a:srgbClr val="228B8B"/>
                </a:solidFill>
                <a:latin typeface="宋体" pitchFamily="2" charset="-122"/>
                <a:sym typeface="Arial" pitchFamily="34" charset="0"/>
              </a:rPr>
              <a:t>距离问题</a:t>
            </a:r>
          </a:p>
        </p:txBody>
      </p:sp>
      <p:graphicFrame>
        <p:nvGraphicFramePr>
          <p:cNvPr id="22534" name="Object 2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11048"/>
              </p:ext>
            </p:extLst>
          </p:nvPr>
        </p:nvGraphicFramePr>
        <p:xfrm>
          <a:off x="6721661" y="2507085"/>
          <a:ext cx="11604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r:id="rId3" imgW="534328" imgH="394385" progId="Equation.3">
                  <p:embed/>
                </p:oleObj>
              </mc:Choice>
              <mc:Fallback>
                <p:oleObj r:id="rId3" imgW="534328" imgH="394385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661" y="2507085"/>
                        <a:ext cx="11604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680238" y="1895898"/>
            <a:ext cx="28777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prstClr val="black"/>
                </a:solidFill>
                <a:latin typeface="宋体" pitchFamily="2" charset="-122"/>
              </a:rPr>
              <a:t>2</a:t>
            </a:r>
            <a:r>
              <a:rPr lang="en-US" altLang="zh-CN" sz="2100" b="1" dirty="0">
                <a:solidFill>
                  <a:prstClr val="black"/>
                </a:solidFill>
                <a:latin typeface="宋体" pitchFamily="2" charset="-122"/>
              </a:rPr>
              <a:t>.</a:t>
            </a:r>
            <a:r>
              <a:rPr lang="zh-CN" altLang="en-US" sz="2100" b="1" dirty="0">
                <a:solidFill>
                  <a:prstClr val="black"/>
                </a:solidFill>
                <a:latin typeface="宋体" pitchFamily="2" charset="-122"/>
              </a:rPr>
              <a:t>联系角平分线性质：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683436" y="2327698"/>
            <a:ext cx="9858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距离</a:t>
            </a:r>
            <a:endParaRPr lang="zh-CN" altLang="en-US" sz="100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72323" y="2746798"/>
            <a:ext cx="982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面积</a:t>
            </a:r>
            <a:endParaRPr lang="zh-CN" altLang="en-US" sz="100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13598" y="3164310"/>
            <a:ext cx="984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周长</a:t>
            </a:r>
          </a:p>
        </p:txBody>
      </p:sp>
      <p:sp>
        <p:nvSpPr>
          <p:cNvPr id="22539" name="AutoShape 11"/>
          <p:cNvSpPr>
            <a:spLocks/>
          </p:cNvSpPr>
          <p:nvPr/>
        </p:nvSpPr>
        <p:spPr bwMode="auto">
          <a:xfrm>
            <a:off x="6412098" y="2507085"/>
            <a:ext cx="161925" cy="865188"/>
          </a:xfrm>
          <a:prstGeom prst="rightBrace">
            <a:avLst>
              <a:gd name="adj1" fmla="val 44279"/>
              <a:gd name="adj2" fmla="val 4898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3176586" y="2425329"/>
            <a:ext cx="177800" cy="711200"/>
          </a:xfrm>
          <a:prstGeom prst="rightBrace">
            <a:avLst>
              <a:gd name="adj1" fmla="val 33148"/>
              <a:gd name="adj2" fmla="val 4898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301999" y="2573760"/>
            <a:ext cx="9826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条件</a:t>
            </a:r>
          </a:p>
        </p:txBody>
      </p:sp>
      <p:grpSp>
        <p:nvGrpSpPr>
          <p:cNvPr id="18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19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1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2450" y="466724"/>
            <a:ext cx="8286750" cy="4057651"/>
            <a:chOff x="552450" y="466725"/>
            <a:chExt cx="8286750" cy="4057650"/>
          </a:xfrm>
        </p:grpSpPr>
        <p:sp>
          <p:nvSpPr>
            <p:cNvPr id="23" name="剪去同侧角的矩形 22"/>
            <p:cNvSpPr/>
            <p:nvPr/>
          </p:nvSpPr>
          <p:spPr>
            <a:xfrm>
              <a:off x="552450" y="790575"/>
              <a:ext cx="8286750" cy="3733800"/>
            </a:xfrm>
            <a:prstGeom prst="snip2SameRect">
              <a:avLst/>
            </a:prstGeom>
            <a:grpFill/>
            <a:ln w="25400" cap="flat" cmpd="sng" algn="ctr">
              <a:solidFill>
                <a:srgbClr val="008080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347864" y="466725"/>
              <a:ext cx="2440363" cy="647699"/>
              <a:chOff x="3131762" y="248416"/>
              <a:chExt cx="2440363" cy="64769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343275" y="334907"/>
                <a:ext cx="2228850" cy="474718"/>
              </a:xfrm>
              <a:prstGeom prst="roundRect">
                <a:avLst/>
              </a:prstGeom>
              <a:solidFill>
                <a:srgbClr val="BECE37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itchFamily="49" charset="-122"/>
                    <a:ea typeface="黑体" pitchFamily="49" charset="-122"/>
                  </a:rPr>
                  <a:t>  归纳总结</a:t>
                </a: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0" t="22977" r="30278" b="33898"/>
              <a:stretch/>
            </p:blipFill>
            <p:spPr>
              <a:xfrm>
                <a:off x="3131762" y="248416"/>
                <a:ext cx="687763" cy="647699"/>
              </a:xfrm>
              <a:prstGeom prst="round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90604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5" grpId="0"/>
      <p:bldP spid="22536" grpId="0"/>
      <p:bldP spid="22537" grpId="0"/>
      <p:bldP spid="22538" grpId="0"/>
      <p:bldP spid="22539" grpId="0" bldLvl="0" animBg="1"/>
      <p:bldP spid="22540" grpId="0" bldLvl="0" animBg="1"/>
      <p:bldP spid="225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82540" y="1036638"/>
            <a:ext cx="7661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itchFamily="49" charset="-122"/>
              </a:rPr>
              <a:t>2 </a:t>
            </a:r>
            <a:r>
              <a:rPr lang="zh-CN" altLang="en-US"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如图，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在</a:t>
            </a:r>
            <a:r>
              <a:rPr sz="2400" b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△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ABC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中</a:t>
            </a:r>
            <a:r>
              <a:rPr lang="zh-CN" altLang="en-US"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，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点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O</a:t>
            </a:r>
            <a:r>
              <a:rPr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是</a:t>
            </a:r>
            <a:r>
              <a:rPr sz="2400" b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△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ABC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内一点</a:t>
            </a:r>
            <a:r>
              <a:rPr lang="zh-CN" altLang="en-US"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，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且点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O</a:t>
            </a:r>
            <a:r>
              <a:rPr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到</a:t>
            </a:r>
            <a:r>
              <a:rPr sz="2400" b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△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ABC</a:t>
            </a:r>
            <a:r>
              <a:rPr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三边的距离相等．若</a:t>
            </a:r>
            <a:r>
              <a:rPr sz="2400" b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∠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A＝</a:t>
            </a:r>
            <a:r>
              <a:rPr sz="2400" b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40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°</a:t>
            </a:r>
            <a:r>
              <a:rPr lang="zh-CN" altLang="en-US"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，</a:t>
            </a:r>
            <a:r>
              <a:rPr sz="2400" b="1" noProof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则</a:t>
            </a:r>
            <a:r>
              <a:rPr sz="2400" b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∠</a:t>
            </a:r>
            <a:r>
              <a:rPr sz="2400" b="1" i="1" noProof="1">
                <a:solidFill>
                  <a:prstClr val="black"/>
                </a:solidFill>
                <a:latin typeface="Times New Roman"/>
                <a:ea typeface="楷体" pitchFamily="49" charset="-122"/>
                <a:cs typeface="+mn-ea"/>
                <a:sym typeface="+mn-ea"/>
              </a:rPr>
              <a:t>BOC</a:t>
            </a:r>
            <a:r>
              <a:rPr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的度数为(　　)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42950" y="2170301"/>
            <a:ext cx="7355872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A．110°   B．120°      C．130°   D．140°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1574257" y="1698548"/>
            <a:ext cx="40748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0671" y="2620056"/>
            <a:ext cx="8116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解析：</a:t>
            </a: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由已知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r>
              <a:rPr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O</a:t>
            </a: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到三角形三边的距离相等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即三条角</a:t>
            </a:r>
            <a:endParaRPr lang="en-US" sz="2000" b="1" dirty="0" smtClean="0">
              <a:solidFill>
                <a:prstClr val="black"/>
              </a:solidFill>
              <a:latin typeface="+mn-lt"/>
              <a:ea typeface="仿宋" pitchFamily="49" charset="-122"/>
              <a:cs typeface="+mn-ea"/>
            </a:endParaRPr>
          </a:p>
          <a:p>
            <a:pPr>
              <a:defRPr/>
            </a:pP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平分线的交点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r>
              <a:rPr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AO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r>
              <a:rPr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BO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r>
              <a:rPr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CO</a:t>
            </a: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都是角平分线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endParaRPr sz="2000" b="1" dirty="0">
              <a:solidFill>
                <a:prstClr val="black"/>
              </a:solidFill>
              <a:latin typeface="+mn-lt"/>
              <a:ea typeface="仿宋" pitchFamily="49" charset="-122"/>
              <a:cs typeface="+mn-ea"/>
            </a:endParaRPr>
          </a:p>
          <a:p>
            <a:pPr>
              <a:defRPr/>
            </a:pP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所以有∠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CBO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＝∠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ABO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＝  </a:t>
            </a:r>
            <a:r>
              <a:rPr lang="en-US"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  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∠</a:t>
            </a:r>
            <a:r>
              <a:rPr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ABC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endParaRPr sz="2000" b="1" dirty="0">
              <a:solidFill>
                <a:prstClr val="black"/>
              </a:solidFill>
              <a:latin typeface="+mn-lt"/>
              <a:ea typeface="仿宋" pitchFamily="49" charset="-122"/>
              <a:cs typeface="+mn-ea"/>
            </a:endParaRPr>
          </a:p>
          <a:p>
            <a:pPr>
              <a:defRPr/>
            </a:pP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BCO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＝∠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ACO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＝  </a:t>
            </a:r>
            <a:r>
              <a:rPr lang="en-US"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  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∠</a:t>
            </a:r>
            <a:r>
              <a:rPr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ACB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endParaRPr sz="2000" b="1" dirty="0">
              <a:solidFill>
                <a:prstClr val="black"/>
              </a:solidFill>
              <a:latin typeface="+mn-lt"/>
              <a:ea typeface="仿宋" pitchFamily="49" charset="-122"/>
              <a:cs typeface="+mn-ea"/>
            </a:endParaRPr>
          </a:p>
          <a:p>
            <a:pPr>
              <a:defRPr/>
            </a:pP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ABC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＋∠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ACB＝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180°－40°＝140</a:t>
            </a: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°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endParaRPr sz="2000" b="1" dirty="0">
              <a:solidFill>
                <a:prstClr val="black"/>
              </a:solidFill>
              <a:latin typeface="+mn-lt"/>
              <a:ea typeface="仿宋" pitchFamily="49" charset="-122"/>
              <a:cs typeface="+mn-ea"/>
            </a:endParaRPr>
          </a:p>
          <a:p>
            <a:pPr>
              <a:defRPr/>
            </a:pP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OBC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＋∠</a:t>
            </a:r>
            <a:r>
              <a:rPr sz="2000" b="1" i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OCB＝</a:t>
            </a:r>
            <a:r>
              <a:rPr sz="2000" b="1" dirty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70</a:t>
            </a:r>
            <a:r>
              <a:rPr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°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  <a:cs typeface="+mn-ea"/>
              </a:rPr>
              <a:t>，</a:t>
            </a:r>
            <a:endParaRPr sz="2000" b="1" dirty="0">
              <a:solidFill>
                <a:prstClr val="black"/>
              </a:solidFill>
              <a:latin typeface="+mn-lt"/>
              <a:ea typeface="仿宋" pitchFamily="49" charset="-122"/>
              <a:cs typeface="+mn-ea"/>
            </a:endParaRPr>
          </a:p>
          <a:p>
            <a:pPr>
              <a:defRPr/>
            </a:pPr>
            <a:r>
              <a:rPr sz="2000" b="1" dirty="0">
                <a:solidFill>
                  <a:srgbClr val="FF0000"/>
                </a:solidFill>
                <a:latin typeface="+mn-lt"/>
                <a:ea typeface="仿宋" pitchFamily="49" charset="-122"/>
                <a:cs typeface="+mn-ea"/>
              </a:rPr>
              <a:t>∠</a:t>
            </a:r>
            <a:r>
              <a:rPr sz="2000" b="1" i="1" dirty="0">
                <a:solidFill>
                  <a:srgbClr val="FF0000"/>
                </a:solidFill>
                <a:latin typeface="+mn-lt"/>
                <a:ea typeface="仿宋" pitchFamily="49" charset="-122"/>
                <a:cs typeface="+mn-ea"/>
              </a:rPr>
              <a:t>BOC</a:t>
            </a:r>
            <a:r>
              <a:rPr sz="2000" b="1" dirty="0">
                <a:solidFill>
                  <a:srgbClr val="FF0000"/>
                </a:solidFill>
                <a:latin typeface="+mn-lt"/>
                <a:ea typeface="仿宋" pitchFamily="49" charset="-122"/>
                <a:cs typeface="+mn-ea"/>
              </a:rPr>
              <a:t>＝180°－70°＝110°.</a:t>
            </a:r>
          </a:p>
        </p:txBody>
      </p:sp>
      <p:graphicFrame>
        <p:nvGraphicFramePr>
          <p:cNvPr id="6146" name="对象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58754"/>
              </p:ext>
            </p:extLst>
          </p:nvPr>
        </p:nvGraphicFramePr>
        <p:xfrm>
          <a:off x="3542513" y="3166505"/>
          <a:ext cx="187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6" r:id="rId3" imgW="152280" imgH="393480" progId="Equation.KSEE3">
                  <p:embed/>
                </p:oleObj>
              </mc:Choice>
              <mc:Fallback>
                <p:oleObj r:id="rId3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513" y="3166505"/>
                        <a:ext cx="1873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599987"/>
              </p:ext>
            </p:extLst>
          </p:nvPr>
        </p:nvGraphicFramePr>
        <p:xfrm>
          <a:off x="2832508" y="3486558"/>
          <a:ext cx="171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7" name="公式" r:id="rId5" imgW="139680" imgH="406080" progId="Equation.3">
                  <p:embed/>
                </p:oleObj>
              </mc:Choice>
              <mc:Fallback>
                <p:oleObj name="公式" r:id="rId5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508" y="3486558"/>
                        <a:ext cx="1714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8" name="文本框 1"/>
          <p:cNvSpPr txBox="1">
            <a:spLocks noChangeArrowheads="1"/>
          </p:cNvSpPr>
          <p:nvPr/>
        </p:nvSpPr>
        <p:spPr bwMode="auto">
          <a:xfrm>
            <a:off x="2527300" y="577850"/>
            <a:ext cx="520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利用三角形的内角平分线的性质求值</a:t>
            </a:r>
          </a:p>
        </p:txBody>
      </p: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28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3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6"/>
          <p:cNvGrpSpPr>
            <a:grpSpLocks/>
          </p:cNvGrpSpPr>
          <p:nvPr/>
        </p:nvGrpSpPr>
        <p:grpSpPr bwMode="auto">
          <a:xfrm>
            <a:off x="640671" y="545785"/>
            <a:ext cx="2274656" cy="492440"/>
            <a:chOff x="402069" y="545931"/>
            <a:chExt cx="2273908" cy="492762"/>
          </a:xfrm>
        </p:grpSpPr>
        <p:grpSp>
          <p:nvGrpSpPr>
            <p:cNvPr id="33" name="组合 5"/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7550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167733" y="-557354"/>
                <a:ext cx="426897" cy="425725"/>
              </a:xfrm>
              <a:prstGeom prst="ellips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prstClr val="black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 kern="0" dirty="0">
                  <a:solidFill>
                    <a:srgbClr val="996600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4" name="文本框 11"/>
            <p:cNvSpPr txBox="1">
              <a:spLocks noChangeArrowheads="1"/>
            </p:cNvSpPr>
            <p:nvPr/>
          </p:nvSpPr>
          <p:spPr bwMode="auto">
            <a:xfrm>
              <a:off x="402069" y="545931"/>
              <a:ext cx="2273908" cy="49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素养考点  </a:t>
              </a:r>
              <a:r>
                <a:rPr lang="en-US" altLang="zh-CN" sz="2600" b="1" kern="0" dirty="0" smtClean="0">
                  <a:solidFill>
                    <a:prstClr val="white"/>
                  </a:solidFill>
                  <a:latin typeface="Times New Roman"/>
                  <a:ea typeface="宋体"/>
                </a:rPr>
                <a:t>2</a:t>
              </a:r>
              <a:endParaRPr lang="zh-CN" altLang="en-US" sz="2600" b="1" kern="0" dirty="0" smtClean="0">
                <a:solidFill>
                  <a:prstClr val="white"/>
                </a:solidFill>
                <a:latin typeface="Times New Roman"/>
                <a:ea typeface="宋体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82528"/>
            <a:ext cx="1908048" cy="12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8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5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10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13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21" y="582612"/>
            <a:ext cx="8593137" cy="3980999"/>
            <a:chOff x="-3593057" y="1567519"/>
            <a:chExt cx="8776917" cy="5124845"/>
          </a:xfrm>
        </p:grpSpPr>
        <p:pic>
          <p:nvPicPr>
            <p:cNvPr id="15" name="一个圆顶角并剪去另一个顶角的矩形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593057" y="1567519"/>
              <a:ext cx="8776917" cy="5124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-2747301" y="1767880"/>
              <a:ext cx="2702169" cy="644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 1"/>
          <p:cNvGrpSpPr/>
          <p:nvPr/>
        </p:nvGrpSpPr>
        <p:grpSpPr>
          <a:xfrm>
            <a:off x="1211265" y="582609"/>
            <a:ext cx="3184525" cy="617537"/>
            <a:chOff x="7647436" y="3815009"/>
            <a:chExt cx="3452021" cy="601051"/>
          </a:xfrm>
        </p:grpSpPr>
        <p:sp>
          <p:nvSpPr>
            <p:cNvPr id="18" name="文本框 30"/>
            <p:cNvSpPr txBox="1"/>
            <p:nvPr/>
          </p:nvSpPr>
          <p:spPr>
            <a:xfrm>
              <a:off x="8483529" y="3925465"/>
              <a:ext cx="2615928" cy="449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dirty="0">
                  <a:solidFill>
                    <a:srgbClr val="1D41D5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方法点拨</a:t>
              </a:r>
            </a:p>
          </p:txBody>
        </p:sp>
        <p:pic>
          <p:nvPicPr>
            <p:cNvPr id="19" name="图片 18" descr="book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7436" y="3815009"/>
              <a:ext cx="977957" cy="6010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9950" y="1482725"/>
            <a:ext cx="73722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+mn-lt"/>
              </a:rPr>
              <a:t>     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</a:rPr>
              <a:t>由已</a:t>
            </a:r>
            <a:r>
              <a:rPr lang="zh-CN" altLang="en-US" sz="2800" b="1" dirty="0" smtClean="0">
                <a:solidFill>
                  <a:prstClr val="black"/>
                </a:solidFill>
                <a:latin typeface="+mn-lt"/>
              </a:rPr>
              <a:t>知，</a:t>
            </a:r>
            <a:r>
              <a:rPr lang="en-US" altLang="zh-CN" sz="2800" i="1" dirty="0" smtClean="0">
                <a:solidFill>
                  <a:prstClr val="black"/>
                </a:solidFill>
                <a:latin typeface="+mn-lt"/>
              </a:rPr>
              <a:t>O 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</a:rPr>
              <a:t>到三角形三边的距离相</a:t>
            </a:r>
            <a:r>
              <a:rPr lang="zh-CN" altLang="en-US" sz="2800" b="1" dirty="0" smtClean="0">
                <a:solidFill>
                  <a:prstClr val="black"/>
                </a:solidFill>
                <a:latin typeface="+mn-lt"/>
              </a:rPr>
              <a:t>等，得</a:t>
            </a:r>
            <a:r>
              <a:rPr lang="zh-CN" altLang="en-US" sz="2800" i="1" dirty="0">
                <a:solidFill>
                  <a:prstClr val="black"/>
                </a:solidFill>
                <a:latin typeface="+mn-lt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</a:rPr>
              <a:t>是三角形三条内角平分线的交</a:t>
            </a:r>
            <a:r>
              <a:rPr lang="zh-CN" altLang="en-US" sz="2800" b="1" dirty="0" smtClean="0">
                <a:solidFill>
                  <a:prstClr val="black"/>
                </a:solidFill>
                <a:latin typeface="+mn-lt"/>
              </a:rPr>
              <a:t>点，再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</a:rPr>
              <a:t>利用三角形内角和定理即可求出</a:t>
            </a:r>
            <a:r>
              <a:rPr lang="zh-CN" altLang="en-US" sz="2800" i="1" dirty="0">
                <a:solidFill>
                  <a:prstClr val="black"/>
                </a:solidFill>
                <a:latin typeface="+mn-lt"/>
              </a:rPr>
              <a:t>∠BOC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</a:rPr>
              <a:t>的度数．</a:t>
            </a:r>
          </a:p>
        </p:txBody>
      </p:sp>
    </p:spTree>
    <p:extLst>
      <p:ext uri="{BB962C8B-B14F-4D97-AF65-F5344CB8AC3E}">
        <p14:creationId xmlns:p14="http://schemas.microsoft.com/office/powerpoint/2010/main" val="9131624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30721"/>
          <p:cNvSpPr>
            <a:spLocks noChangeArrowheads="1"/>
          </p:cNvSpPr>
          <p:nvPr/>
        </p:nvSpPr>
        <p:spPr bwMode="auto">
          <a:xfrm>
            <a:off x="2968990" y="823476"/>
            <a:ext cx="23391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>
                <a:solidFill>
                  <a:prstClr val="black"/>
                </a:solidFill>
                <a:latin typeface="+mn-lt"/>
                <a:ea typeface="黑体" pitchFamily="49" charset="-122"/>
              </a:rPr>
              <a:t>角的平分线的</a:t>
            </a:r>
            <a:r>
              <a:rPr lang="zh-CN" altLang="en-US" sz="2100" b="1">
                <a:solidFill>
                  <a:srgbClr val="0000FF"/>
                </a:solidFill>
                <a:latin typeface="+mn-lt"/>
                <a:ea typeface="黑体" pitchFamily="49" charset="-122"/>
              </a:rPr>
              <a:t>性质</a:t>
            </a:r>
          </a:p>
        </p:txBody>
      </p:sp>
      <p:graphicFrame>
        <p:nvGraphicFramePr>
          <p:cNvPr id="30723" name="表格 30722"/>
          <p:cNvGraphicFramePr/>
          <p:nvPr>
            <p:extLst>
              <p:ext uri="{D42A27DB-BD31-4B8C-83A1-F6EECF244321}">
                <p14:modId xmlns:p14="http://schemas.microsoft.com/office/powerpoint/2010/main" val="1217864459"/>
              </p:ext>
            </p:extLst>
          </p:nvPr>
        </p:nvGraphicFramePr>
        <p:xfrm>
          <a:off x="2251440" y="840938"/>
          <a:ext cx="5605462" cy="3851275"/>
        </p:xfrm>
        <a:graphic>
          <a:graphicData uri="http://schemas.openxmlformats.org/drawingml/2006/table">
            <a:tbl>
              <a:tblPr/>
              <a:tblGrid>
                <a:gridCol w="770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2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8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3951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100" b="0" dirty="0">
                          <a:latin typeface="Times New Roman" panose="02020603050405020304" pitchFamily="18" charset="0"/>
                          <a:ea typeface="黑体" panose="02010600030101010101" pitchFamily="2" charset="-122"/>
                        </a:rPr>
                        <a:t>图形</a:t>
                      </a:r>
                    </a:p>
                  </a:txBody>
                  <a:tcPr marL="68584" marR="68584" marT="34296" marB="3429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3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100" b="0" dirty="0">
                          <a:latin typeface="Times New Roman" panose="02020603050405020304" pitchFamily="18" charset="0"/>
                          <a:ea typeface="黑体" panose="02010600030101010101" pitchFamily="2" charset="-122"/>
                        </a:rPr>
                        <a:t>已知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100" b="0" dirty="0">
                          <a:latin typeface="Times New Roman" panose="02020603050405020304" pitchFamily="18" charset="0"/>
                          <a:ea typeface="黑体" panose="02010600030101010101" pitchFamily="2" charset="-122"/>
                        </a:rPr>
                        <a:t>条件</a:t>
                      </a:r>
                    </a:p>
                  </a:txBody>
                  <a:tcPr marL="68584" marR="68584" marT="34296" marB="3429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3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100" b="0" dirty="0">
                          <a:latin typeface="Times New Roman" panose="02020603050405020304" pitchFamily="18" charset="0"/>
                          <a:ea typeface="黑体" panose="02010600030101010101" pitchFamily="2" charset="-122"/>
                        </a:rPr>
                        <a:t>结论</a:t>
                      </a:r>
                    </a:p>
                  </a:txBody>
                  <a:tcPr marL="68584" marR="68584" marT="34296" marB="3429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100" b="0" dirty="0">
                        <a:latin typeface="Times New Roman" panose="02020603050405020304" pitchFamily="18" charset="0"/>
                        <a:ea typeface="黑体" panose="02010600030101010101" pitchFamily="2" charset="-122"/>
                      </a:endParaRPr>
                    </a:p>
                  </a:txBody>
                  <a:tcPr marL="68584" marR="68584" marT="34296" marB="3429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65561" name="组合 30740"/>
          <p:cNvGrpSpPr>
            <a:grpSpLocks/>
          </p:cNvGrpSpPr>
          <p:nvPr/>
        </p:nvGrpSpPr>
        <p:grpSpPr bwMode="auto">
          <a:xfrm>
            <a:off x="5548677" y="1325126"/>
            <a:ext cx="1641475" cy="1401762"/>
            <a:chOff x="3489" y="2151"/>
            <a:chExt cx="1869" cy="1597"/>
          </a:xfrm>
        </p:grpSpPr>
        <p:grpSp>
          <p:nvGrpSpPr>
            <p:cNvPr id="65562" name="组合 30741"/>
            <p:cNvGrpSpPr>
              <a:grpSpLocks/>
            </p:cNvGrpSpPr>
            <p:nvPr/>
          </p:nvGrpSpPr>
          <p:grpSpPr bwMode="auto">
            <a:xfrm>
              <a:off x="3489" y="2151"/>
              <a:ext cx="1791" cy="1597"/>
              <a:chOff x="3672" y="2177"/>
              <a:chExt cx="1791" cy="1597"/>
            </a:xfrm>
          </p:grpSpPr>
          <p:pic>
            <p:nvPicPr>
              <p:cNvPr id="65563" name="图片 307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2" y="2177"/>
                <a:ext cx="1791" cy="1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64" name="文本框 30743"/>
              <p:cNvSpPr txBox="1">
                <a:spLocks noChangeArrowheads="1"/>
              </p:cNvSpPr>
              <p:nvPr/>
            </p:nvSpPr>
            <p:spPr bwMode="auto">
              <a:xfrm>
                <a:off x="4907" y="2984"/>
                <a:ext cx="314" cy="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 dirty="0">
                    <a:solidFill>
                      <a:prstClr val="black"/>
                    </a:solidFill>
                    <a:latin typeface="+mn-lt"/>
                    <a:ea typeface="黑体" pitchFamily="49" charset="-122"/>
                  </a:rPr>
                  <a:t>P</a:t>
                </a:r>
              </a:p>
            </p:txBody>
          </p:sp>
        </p:grpSp>
        <p:sp>
          <p:nvSpPr>
            <p:cNvPr id="65565" name="文本框 30744"/>
            <p:cNvSpPr txBox="1">
              <a:spLocks noChangeArrowheads="1"/>
            </p:cNvSpPr>
            <p:nvPr/>
          </p:nvSpPr>
          <p:spPr bwMode="auto">
            <a:xfrm>
              <a:off x="4950" y="2616"/>
              <a:ext cx="408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 dirty="0">
                  <a:solidFill>
                    <a:prstClr val="black"/>
                  </a:solidFill>
                  <a:latin typeface="+mn-lt"/>
                  <a:ea typeface="黑体" pitchFamily="49" charset="-122"/>
                </a:rPr>
                <a:t>C</a:t>
              </a:r>
            </a:p>
          </p:txBody>
        </p:sp>
      </p:grpSp>
      <p:grpSp>
        <p:nvGrpSpPr>
          <p:cNvPr id="65566" name="组合 30745"/>
          <p:cNvGrpSpPr>
            <a:grpSpLocks/>
          </p:cNvGrpSpPr>
          <p:nvPr/>
        </p:nvGrpSpPr>
        <p:grpSpPr bwMode="auto">
          <a:xfrm>
            <a:off x="3303952" y="1345763"/>
            <a:ext cx="1641475" cy="1403350"/>
            <a:chOff x="1386" y="833"/>
            <a:chExt cx="1379" cy="1178"/>
          </a:xfrm>
        </p:grpSpPr>
        <p:grpSp>
          <p:nvGrpSpPr>
            <p:cNvPr id="65567" name="组合 30746"/>
            <p:cNvGrpSpPr>
              <a:grpSpLocks/>
            </p:cNvGrpSpPr>
            <p:nvPr/>
          </p:nvGrpSpPr>
          <p:grpSpPr bwMode="auto">
            <a:xfrm>
              <a:off x="1386" y="833"/>
              <a:ext cx="1379" cy="1178"/>
              <a:chOff x="3489" y="2151"/>
              <a:chExt cx="1869" cy="1597"/>
            </a:xfrm>
          </p:grpSpPr>
          <p:grpSp>
            <p:nvGrpSpPr>
              <p:cNvPr id="65568" name="组合 30747"/>
              <p:cNvGrpSpPr>
                <a:grpSpLocks/>
              </p:cNvGrpSpPr>
              <p:nvPr/>
            </p:nvGrpSpPr>
            <p:grpSpPr bwMode="auto">
              <a:xfrm>
                <a:off x="3489" y="2151"/>
                <a:ext cx="1791" cy="1597"/>
                <a:chOff x="3672" y="2177"/>
                <a:chExt cx="1791" cy="1597"/>
              </a:xfrm>
            </p:grpSpPr>
            <p:pic>
              <p:nvPicPr>
                <p:cNvPr id="65569" name="图片 3074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2" y="2177"/>
                  <a:ext cx="1791" cy="1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570" name="文本框 30749"/>
                <p:cNvSpPr txBox="1">
                  <a:spLocks noChangeArrowheads="1"/>
                </p:cNvSpPr>
                <p:nvPr/>
              </p:nvSpPr>
              <p:spPr bwMode="auto">
                <a:xfrm>
                  <a:off x="4907" y="2984"/>
                  <a:ext cx="269" cy="4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100" b="1" i="1" dirty="0">
                      <a:solidFill>
                        <a:prstClr val="black"/>
                      </a:solidFill>
                      <a:latin typeface="+mn-lt"/>
                      <a:ea typeface="黑体" pitchFamily="49" charset="-122"/>
                    </a:rPr>
                    <a:t>P</a:t>
                  </a:r>
                </a:p>
              </p:txBody>
            </p:sp>
          </p:grpSp>
          <p:sp>
            <p:nvSpPr>
              <p:cNvPr id="65571" name="文本框 30750"/>
              <p:cNvSpPr txBox="1">
                <a:spLocks noChangeArrowheads="1"/>
              </p:cNvSpPr>
              <p:nvPr/>
            </p:nvSpPr>
            <p:spPr bwMode="auto">
              <a:xfrm>
                <a:off x="4950" y="2616"/>
                <a:ext cx="408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 dirty="0">
                    <a:solidFill>
                      <a:prstClr val="black"/>
                    </a:solidFill>
                    <a:latin typeface="+mn-lt"/>
                    <a:ea typeface="黑体" pitchFamily="49" charset="-122"/>
                  </a:rPr>
                  <a:t>C</a:t>
                </a:r>
              </a:p>
            </p:txBody>
          </p:sp>
        </p:grpSp>
        <p:sp>
          <p:nvSpPr>
            <p:cNvPr id="65572" name="直接连接符 30751"/>
            <p:cNvSpPr>
              <a:spLocks noChangeShapeType="1"/>
            </p:cNvSpPr>
            <p:nvPr/>
          </p:nvSpPr>
          <p:spPr bwMode="auto">
            <a:xfrm flipV="1">
              <a:off x="1458" y="1335"/>
              <a:ext cx="1021" cy="4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30753" name="任意多边形 30752"/>
          <p:cNvSpPr>
            <a:spLocks noChangeArrowheads="1"/>
          </p:cNvSpPr>
          <p:nvPr/>
        </p:nvSpPr>
        <p:spPr bwMode="auto">
          <a:xfrm rot="1132473">
            <a:off x="3507152" y="2341126"/>
            <a:ext cx="98425" cy="61912"/>
          </a:xfrm>
          <a:custGeom>
            <a:avLst/>
            <a:gdLst>
              <a:gd name="T0" fmla="*/ 0 w 332"/>
              <a:gd name="T1" fmla="*/ 27 h 246"/>
              <a:gd name="T2" fmla="*/ 227 w 332"/>
              <a:gd name="T3" fmla="*/ 36 h 246"/>
              <a:gd name="T4" fmla="*/ 332 w 332"/>
              <a:gd name="T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" h="246">
                <a:moveTo>
                  <a:pt x="0" y="27"/>
                </a:moveTo>
                <a:cubicBezTo>
                  <a:pt x="86" y="13"/>
                  <a:pt x="172" y="0"/>
                  <a:pt x="227" y="36"/>
                </a:cubicBezTo>
                <a:cubicBezTo>
                  <a:pt x="282" y="72"/>
                  <a:pt x="307" y="159"/>
                  <a:pt x="332" y="24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30754" name="任意多边形 30753"/>
          <p:cNvSpPr>
            <a:spLocks noChangeArrowheads="1"/>
          </p:cNvSpPr>
          <p:nvPr/>
        </p:nvSpPr>
        <p:spPr bwMode="auto">
          <a:xfrm>
            <a:off x="3629390" y="2410976"/>
            <a:ext cx="31750" cy="114300"/>
          </a:xfrm>
          <a:custGeom>
            <a:avLst/>
            <a:gdLst>
              <a:gd name="T0" fmla="*/ 0 w 68"/>
              <a:gd name="T1" fmla="*/ 0 h 200"/>
              <a:gd name="T2" fmla="*/ 61 w 68"/>
              <a:gd name="T3" fmla="*/ 87 h 200"/>
              <a:gd name="T4" fmla="*/ 43 w 68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" h="200">
                <a:moveTo>
                  <a:pt x="0" y="0"/>
                </a:moveTo>
                <a:cubicBezTo>
                  <a:pt x="27" y="27"/>
                  <a:pt x="54" y="54"/>
                  <a:pt x="61" y="87"/>
                </a:cubicBezTo>
                <a:cubicBezTo>
                  <a:pt x="68" y="120"/>
                  <a:pt x="55" y="160"/>
                  <a:pt x="43" y="20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30755" name="文本框 30754"/>
          <p:cNvSpPr txBox="1">
            <a:spLocks noChangeArrowheads="1"/>
          </p:cNvSpPr>
          <p:nvPr/>
        </p:nvSpPr>
        <p:spPr bwMode="auto">
          <a:xfrm>
            <a:off x="3115040" y="2847538"/>
            <a:ext cx="21050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OP</a:t>
            </a:r>
            <a:r>
              <a:rPr lang="zh-CN" altLang="en-US" sz="2100" b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平分∠</a:t>
            </a:r>
            <a:r>
              <a:rPr lang="en-US" altLang="zh-CN" sz="2100" b="1" i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AOB</a:t>
            </a:r>
          </a:p>
        </p:txBody>
      </p:sp>
      <p:sp>
        <p:nvSpPr>
          <p:cNvPr id="30756" name="文本框 30755"/>
          <p:cNvSpPr txBox="1">
            <a:spLocks noChangeArrowheads="1"/>
          </p:cNvSpPr>
          <p:nvPr/>
        </p:nvSpPr>
        <p:spPr bwMode="auto">
          <a:xfrm>
            <a:off x="3211877" y="3266638"/>
            <a:ext cx="17287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PD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OA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于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D</a:t>
            </a:r>
          </a:p>
        </p:txBody>
      </p:sp>
      <p:sp>
        <p:nvSpPr>
          <p:cNvPr id="30757" name="文本框 30756"/>
          <p:cNvSpPr txBox="1">
            <a:spLocks noChangeArrowheads="1"/>
          </p:cNvSpPr>
          <p:nvPr/>
        </p:nvSpPr>
        <p:spPr bwMode="auto">
          <a:xfrm>
            <a:off x="3222990" y="3653988"/>
            <a:ext cx="1727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PE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OB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于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E</a:t>
            </a:r>
          </a:p>
        </p:txBody>
      </p:sp>
      <p:sp>
        <p:nvSpPr>
          <p:cNvPr id="30758" name="文本框 30757"/>
          <p:cNvSpPr txBox="1">
            <a:spLocks noChangeArrowheads="1"/>
          </p:cNvSpPr>
          <p:nvPr/>
        </p:nvSpPr>
        <p:spPr bwMode="auto">
          <a:xfrm>
            <a:off x="3396027" y="4201675"/>
            <a:ext cx="1187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PD=PE</a:t>
            </a:r>
          </a:p>
        </p:txBody>
      </p:sp>
      <p:grpSp>
        <p:nvGrpSpPr>
          <p:cNvPr id="7" name="组合 30758"/>
          <p:cNvGrpSpPr>
            <a:grpSpLocks/>
          </p:cNvGrpSpPr>
          <p:nvPr/>
        </p:nvGrpSpPr>
        <p:grpSpPr bwMode="auto">
          <a:xfrm>
            <a:off x="3981815" y="1768038"/>
            <a:ext cx="363537" cy="758825"/>
            <a:chOff x="1955" y="1187"/>
            <a:chExt cx="306" cy="638"/>
          </a:xfrm>
        </p:grpSpPr>
        <p:sp>
          <p:nvSpPr>
            <p:cNvPr id="65580" name="直接连接符 30759"/>
            <p:cNvSpPr>
              <a:spLocks noChangeShapeType="1"/>
            </p:cNvSpPr>
            <p:nvPr/>
          </p:nvSpPr>
          <p:spPr bwMode="auto">
            <a:xfrm flipH="1" flipV="1">
              <a:off x="1955" y="1187"/>
              <a:ext cx="306" cy="25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581" name="直接连接符 30760"/>
            <p:cNvSpPr>
              <a:spLocks noChangeShapeType="1"/>
            </p:cNvSpPr>
            <p:nvPr/>
          </p:nvSpPr>
          <p:spPr bwMode="auto">
            <a:xfrm flipH="1" flipV="1">
              <a:off x="2260" y="1432"/>
              <a:ext cx="1" cy="39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8" name="组合 30761"/>
          <p:cNvGrpSpPr>
            <a:grpSpLocks/>
          </p:cNvGrpSpPr>
          <p:nvPr/>
        </p:nvGrpSpPr>
        <p:grpSpPr bwMode="auto">
          <a:xfrm>
            <a:off x="6226540" y="1747401"/>
            <a:ext cx="363537" cy="749300"/>
            <a:chOff x="1955" y="1187"/>
            <a:chExt cx="306" cy="638"/>
          </a:xfrm>
        </p:grpSpPr>
        <p:sp>
          <p:nvSpPr>
            <p:cNvPr id="65583" name="直接连接符 30762"/>
            <p:cNvSpPr>
              <a:spLocks noChangeShapeType="1"/>
            </p:cNvSpPr>
            <p:nvPr/>
          </p:nvSpPr>
          <p:spPr bwMode="auto">
            <a:xfrm flipH="1" flipV="1">
              <a:off x="1955" y="1187"/>
              <a:ext cx="306" cy="25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584" name="直接连接符 30763"/>
            <p:cNvSpPr>
              <a:spLocks noChangeShapeType="1"/>
            </p:cNvSpPr>
            <p:nvPr/>
          </p:nvSpPr>
          <p:spPr bwMode="auto">
            <a:xfrm flipH="1" flipV="1">
              <a:off x="2260" y="1432"/>
              <a:ext cx="1" cy="39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30765" name="文本框 30764"/>
          <p:cNvSpPr txBox="1">
            <a:spLocks noChangeArrowheads="1"/>
          </p:cNvSpPr>
          <p:nvPr/>
        </p:nvSpPr>
        <p:spPr bwMode="auto">
          <a:xfrm>
            <a:off x="5548677" y="4226842"/>
            <a:ext cx="21066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OP</a:t>
            </a:r>
            <a:r>
              <a:rPr lang="zh-CN" altLang="en-US" sz="2100" b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平分∠</a:t>
            </a:r>
            <a:r>
              <a:rPr lang="en-US" altLang="zh-CN" sz="2100" b="1" i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AOB</a:t>
            </a:r>
          </a:p>
        </p:txBody>
      </p:sp>
      <p:sp>
        <p:nvSpPr>
          <p:cNvPr id="30766" name="文本框 30765"/>
          <p:cNvSpPr txBox="1">
            <a:spLocks noChangeArrowheads="1"/>
          </p:cNvSpPr>
          <p:nvPr/>
        </p:nvSpPr>
        <p:spPr bwMode="auto">
          <a:xfrm>
            <a:off x="5984221" y="2874526"/>
            <a:ext cx="11890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PD</a:t>
            </a:r>
            <a:r>
              <a:rPr lang="en-US" altLang="zh-CN" sz="21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=</a:t>
            </a:r>
            <a:r>
              <a:rPr lang="en-US" altLang="zh-CN" sz="21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PE</a:t>
            </a:r>
          </a:p>
        </p:txBody>
      </p:sp>
      <p:sp>
        <p:nvSpPr>
          <p:cNvPr id="30767" name="文本框 30766"/>
          <p:cNvSpPr txBox="1">
            <a:spLocks noChangeArrowheads="1"/>
          </p:cNvSpPr>
          <p:nvPr/>
        </p:nvSpPr>
        <p:spPr bwMode="auto">
          <a:xfrm>
            <a:off x="5776258" y="3261876"/>
            <a:ext cx="1727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PD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OA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于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D</a:t>
            </a:r>
          </a:p>
        </p:txBody>
      </p:sp>
      <p:sp>
        <p:nvSpPr>
          <p:cNvPr id="30768" name="文本框 30767"/>
          <p:cNvSpPr txBox="1">
            <a:spLocks noChangeArrowheads="1"/>
          </p:cNvSpPr>
          <p:nvPr/>
        </p:nvSpPr>
        <p:spPr bwMode="auto">
          <a:xfrm>
            <a:off x="5733396" y="3639701"/>
            <a:ext cx="1727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PE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OB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于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E</a:t>
            </a:r>
          </a:p>
        </p:txBody>
      </p:sp>
      <p:sp>
        <p:nvSpPr>
          <p:cNvPr id="30769" name="直接连接符 30768"/>
          <p:cNvSpPr>
            <a:spLocks noChangeShapeType="1"/>
          </p:cNvSpPr>
          <p:nvPr/>
        </p:nvSpPr>
        <p:spPr bwMode="auto">
          <a:xfrm flipV="1">
            <a:off x="5621702" y="1893451"/>
            <a:ext cx="1290638" cy="6127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" name="组合 30769"/>
          <p:cNvGrpSpPr>
            <a:grpSpLocks/>
          </p:cNvGrpSpPr>
          <p:nvPr/>
        </p:nvGrpSpPr>
        <p:grpSpPr bwMode="auto">
          <a:xfrm>
            <a:off x="6299565" y="1769626"/>
            <a:ext cx="187325" cy="206375"/>
            <a:chOff x="4137" y="1484"/>
            <a:chExt cx="157" cy="174"/>
          </a:xfrm>
        </p:grpSpPr>
        <p:sp>
          <p:nvSpPr>
            <p:cNvPr id="65591" name="直接连接符 30770"/>
            <p:cNvSpPr>
              <a:spLocks noChangeShapeType="1"/>
            </p:cNvSpPr>
            <p:nvPr/>
          </p:nvSpPr>
          <p:spPr bwMode="auto">
            <a:xfrm flipH="1">
              <a:off x="4137" y="1484"/>
              <a:ext cx="113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592" name="直接连接符 30771"/>
            <p:cNvSpPr>
              <a:spLocks noChangeShapeType="1"/>
            </p:cNvSpPr>
            <p:nvPr/>
          </p:nvSpPr>
          <p:spPr bwMode="auto">
            <a:xfrm flipH="1">
              <a:off x="4181" y="1527"/>
              <a:ext cx="113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0" name="组合 30772"/>
          <p:cNvGrpSpPr>
            <a:grpSpLocks/>
          </p:cNvGrpSpPr>
          <p:nvPr/>
        </p:nvGrpSpPr>
        <p:grpSpPr bwMode="auto">
          <a:xfrm rot="2335016">
            <a:off x="6486890" y="2174438"/>
            <a:ext cx="187325" cy="207963"/>
            <a:chOff x="4137" y="1484"/>
            <a:chExt cx="157" cy="174"/>
          </a:xfrm>
        </p:grpSpPr>
        <p:sp>
          <p:nvSpPr>
            <p:cNvPr id="65594" name="直接连接符 30773"/>
            <p:cNvSpPr>
              <a:spLocks noChangeShapeType="1"/>
            </p:cNvSpPr>
            <p:nvPr/>
          </p:nvSpPr>
          <p:spPr bwMode="auto">
            <a:xfrm flipH="1">
              <a:off x="4137" y="1484"/>
              <a:ext cx="113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595" name="直接连接符 30774"/>
            <p:cNvSpPr>
              <a:spLocks noChangeShapeType="1"/>
            </p:cNvSpPr>
            <p:nvPr/>
          </p:nvSpPr>
          <p:spPr bwMode="auto">
            <a:xfrm flipH="1">
              <a:off x="4181" y="1527"/>
              <a:ext cx="113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65596" name="矩形 30775"/>
          <p:cNvSpPr>
            <a:spLocks noChangeArrowheads="1"/>
          </p:cNvSpPr>
          <p:nvPr/>
        </p:nvSpPr>
        <p:spPr bwMode="auto">
          <a:xfrm>
            <a:off x="5164502" y="834588"/>
            <a:ext cx="23391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prstClr val="black"/>
                </a:solidFill>
                <a:latin typeface="+mn-lt"/>
                <a:ea typeface="黑体" pitchFamily="49" charset="-122"/>
              </a:rPr>
              <a:t>角的平分线的</a:t>
            </a:r>
            <a:r>
              <a:rPr lang="zh-CN" altLang="en-US" sz="2100" b="1" dirty="0">
                <a:solidFill>
                  <a:srgbClr val="00CC00"/>
                </a:solidFill>
                <a:latin typeface="+mn-lt"/>
                <a:ea typeface="黑体" pitchFamily="49" charset="-122"/>
              </a:rPr>
              <a:t>判定</a:t>
            </a:r>
          </a:p>
        </p:txBody>
      </p:sp>
      <p:grpSp>
        <p:nvGrpSpPr>
          <p:cNvPr id="45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46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48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8213" y="1121927"/>
            <a:ext cx="687763" cy="2720100"/>
            <a:chOff x="3131762" y="248416"/>
            <a:chExt cx="687763" cy="2720100"/>
          </a:xfrm>
        </p:grpSpPr>
        <p:sp>
          <p:nvSpPr>
            <p:cNvPr id="50" name="圆角矩形 49"/>
            <p:cNvSpPr/>
            <p:nvPr/>
          </p:nvSpPr>
          <p:spPr>
            <a:xfrm rot="5400000">
              <a:off x="2361218" y="1616732"/>
              <a:ext cx="2228850" cy="474718"/>
            </a:xfrm>
            <a:prstGeom prst="roundRect">
              <a:avLst/>
            </a:prstGeom>
            <a:solidFill>
              <a:srgbClr val="BECE37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black"/>
                  </a:solidFill>
                  <a:latin typeface="+mn-lt"/>
                  <a:ea typeface="黑体" pitchFamily="49" charset="-122"/>
                </a:rPr>
                <a:t>  </a:t>
              </a: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0" t="22977" r="30278" b="33898"/>
            <a:stretch/>
          </p:blipFill>
          <p:spPr>
            <a:xfrm>
              <a:off x="3131762" y="248416"/>
              <a:ext cx="687763" cy="647699"/>
            </a:xfrm>
            <a:prstGeom prst="round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04179" y="1925000"/>
            <a:ext cx="553998" cy="1480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spc="300" dirty="0">
                <a:latin typeface="+mn-lt"/>
                <a:ea typeface="黑体" panose="02010609060101010101" pitchFamily="49" charset="-122"/>
              </a:rPr>
              <a:t>归纳总结</a:t>
            </a:r>
          </a:p>
        </p:txBody>
      </p:sp>
    </p:spTree>
    <p:extLst>
      <p:ext uri="{BB962C8B-B14F-4D97-AF65-F5344CB8AC3E}">
        <p14:creationId xmlns:p14="http://schemas.microsoft.com/office/powerpoint/2010/main" val="41355215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  <p:bldP spid="30757" grpId="0"/>
      <p:bldP spid="30758" grpId="0"/>
      <p:bldP spid="30765" grpId="0"/>
      <p:bldP spid="30767" grpId="0"/>
      <p:bldP spid="307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32278" y="1071562"/>
            <a:ext cx="8085217" cy="7239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lt"/>
                <a:ea typeface="楷体" pitchFamily="49" charset="-122"/>
              </a:rPr>
              <a:t>        在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纸上</a:t>
            </a:r>
            <a:r>
              <a:rPr lang="zh-CN" altLang="en-US" sz="2400" b="1" dirty="0">
                <a:latin typeface="+mn-lt"/>
                <a:ea typeface="楷体" pitchFamily="49" charset="-122"/>
                <a:sym typeface="楷体" pitchFamily="49" charset="-122"/>
              </a:rPr>
              <a:t>画一个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楷体" pitchFamily="49" charset="-122"/>
              </a:rPr>
              <a:t>角，你</a:t>
            </a:r>
            <a:r>
              <a:rPr lang="zh-CN" altLang="en-US" sz="2400" b="1" dirty="0">
                <a:latin typeface="+mn-lt"/>
                <a:ea typeface="楷体" pitchFamily="49" charset="-122"/>
                <a:sym typeface="楷体" pitchFamily="49" charset="-122"/>
              </a:rPr>
              <a:t>能得到这个角的平</a:t>
            </a:r>
            <a:r>
              <a:rPr lang="zh-CN" altLang="en-US" sz="2400" b="1" dirty="0" smtClean="0">
                <a:latin typeface="+mn-lt"/>
                <a:ea typeface="楷体" pitchFamily="49" charset="-122"/>
                <a:sym typeface="楷体" pitchFamily="49" charset="-122"/>
              </a:rPr>
              <a:t>分线</a:t>
            </a:r>
            <a:r>
              <a:rPr lang="zh-CN" altLang="en-US" sz="2400" b="1" dirty="0">
                <a:latin typeface="+mn-lt"/>
                <a:ea typeface="楷体" pitchFamily="49" charset="-122"/>
                <a:sym typeface="楷体" pitchFamily="49" charset="-122"/>
              </a:rPr>
              <a:t>吗？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 </a:t>
            </a:r>
            <a:endParaRPr lang="zh-CN" altLang="en-US" sz="2400" b="1" dirty="0">
              <a:solidFill>
                <a:schemeClr val="tx2"/>
              </a:solidFill>
              <a:latin typeface="+mn-lt"/>
              <a:ea typeface="楷体" pitchFamily="49" charset="-122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179110" y="1912909"/>
            <a:ext cx="50593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用量角器度</a:t>
            </a:r>
            <a:r>
              <a:rPr lang="zh-CN" altLang="en-US" sz="21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量，也</a:t>
            </a:r>
            <a:r>
              <a:rPr lang="zh-CN" altLang="en-US" sz="21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可用折纸的方法．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　</a:t>
            </a:r>
            <a:r>
              <a:rPr lang="zh-CN" altLang="en-US" sz="2100" dirty="0">
                <a:solidFill>
                  <a:srgbClr val="FF0000"/>
                </a:solidFill>
                <a:latin typeface="+mn-lt"/>
              </a:rPr>
              <a:t>　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5696" y="2620154"/>
            <a:ext cx="7184571" cy="1052596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+mn-lt"/>
                <a:ea typeface="楷体" pitchFamily="49" charset="-122"/>
              </a:rPr>
              <a:t>    如果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把前面的纸片换成木板、钢板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等，还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能用对折的方法得到木板、钢板的角平分线吗？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93" y="3156139"/>
            <a:ext cx="14795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组合 2"/>
          <p:cNvGrpSpPr>
            <a:grpSpLocks/>
          </p:cNvGrpSpPr>
          <p:nvPr/>
        </p:nvGrpSpPr>
        <p:grpSpPr bwMode="auto">
          <a:xfrm>
            <a:off x="-3350" y="-22701"/>
            <a:ext cx="2006600" cy="478472"/>
            <a:chOff x="123" y="66"/>
            <a:chExt cx="3160" cy="753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423" name="文本框 18"/>
            <p:cNvSpPr txBox="1">
              <a:spLocks noChangeArrowheads="1"/>
            </p:cNvSpPr>
            <p:nvPr/>
          </p:nvSpPr>
          <p:spPr bwMode="auto">
            <a:xfrm>
              <a:off x="870" y="66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96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425" name="组合 4"/>
          <p:cNvGrpSpPr>
            <a:grpSpLocks/>
          </p:cNvGrpSpPr>
          <p:nvPr/>
        </p:nvGrpSpPr>
        <p:grpSpPr bwMode="auto">
          <a:xfrm>
            <a:off x="2137795" y="597240"/>
            <a:ext cx="1685925" cy="409790"/>
            <a:chOff x="3485" y="1168"/>
            <a:chExt cx="2654" cy="644"/>
          </a:xfrm>
        </p:grpSpPr>
        <p:sp>
          <p:nvSpPr>
            <p:cNvPr id="6" name="圆角矩形 5"/>
            <p:cNvSpPr/>
            <p:nvPr/>
          </p:nvSpPr>
          <p:spPr>
            <a:xfrm>
              <a:off x="3485" y="1168"/>
              <a:ext cx="2654" cy="62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60427" name="矩形 1"/>
            <p:cNvSpPr>
              <a:spLocks noChangeArrowheads="1"/>
            </p:cNvSpPr>
            <p:nvPr/>
          </p:nvSpPr>
          <p:spPr bwMode="auto">
            <a:xfrm>
              <a:off x="3759" y="1203"/>
              <a:ext cx="2108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黑体" pitchFamily="49" charset="-122"/>
                </a:rPr>
                <a:t>知识点 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黑体" pitchFamily="49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黑体" pitchFamily="49" charset="-122"/>
              </a:endParaRPr>
            </a:p>
          </p:txBody>
        </p:sp>
      </p:grpSp>
      <p:sp>
        <p:nvSpPr>
          <p:cNvPr id="60428" name="文本框 1"/>
          <p:cNvSpPr txBox="1">
            <a:spLocks noChangeArrowheads="1"/>
          </p:cNvSpPr>
          <p:nvPr/>
        </p:nvSpPr>
        <p:spPr bwMode="auto">
          <a:xfrm>
            <a:off x="3915999" y="546655"/>
            <a:ext cx="3221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+mn-lt"/>
                <a:ea typeface="黑体" pitchFamily="49" charset="-122"/>
              </a:rPr>
              <a:t>角平分线的画法</a:t>
            </a:r>
          </a:p>
        </p:txBody>
      </p:sp>
      <p:sp>
        <p:nvSpPr>
          <p:cNvPr id="16" name="矩形 15"/>
          <p:cNvSpPr/>
          <p:nvPr/>
        </p:nvSpPr>
        <p:spPr>
          <a:xfrm>
            <a:off x="491258" y="1210174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问题1：</a:t>
            </a:r>
            <a:endParaRPr lang="zh-CN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702" y="2678878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问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题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：</a:t>
            </a:r>
            <a:endParaRPr lang="zh-CN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0"/>
          <p:cNvSpPr/>
          <p:nvPr/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zh-CN" sz="1350" b="1" noProof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44" name="Rectangle 21"/>
          <p:cNvSpPr/>
          <p:nvPr/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zh-CN" sz="1350" b="1" noProof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58410" name="Rectangle 42"/>
          <p:cNvSpPr/>
          <p:nvPr/>
        </p:nvSpPr>
        <p:spPr>
          <a:xfrm>
            <a:off x="1258942" y="368825"/>
            <a:ext cx="7616610" cy="405495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en-US" altLang="zh-CN" sz="2400" b="1" noProof="1" smtClean="0">
                <a:solidFill>
                  <a:srgbClr val="0000FF"/>
                </a:solidFill>
                <a:latin typeface="+mn-lt"/>
                <a:ea typeface="黑体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到三角形三边距离相等的点是</a:t>
            </a:r>
            <a:r>
              <a:rPr lang="en-US" altLang="zh-CN"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)</a:t>
            </a:r>
          </a:p>
          <a:p>
            <a:pPr indent="266700" eaLnBrk="0" hangingPunct="0">
              <a:lnSpc>
                <a:spcPts val="3500"/>
              </a:lnSpc>
            </a:pPr>
            <a:r>
              <a:rPr lang="en-US" altLang="zh-CN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</a:rPr>
              <a:t>．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三边垂直平分线的交点</a:t>
            </a:r>
          </a:p>
          <a:p>
            <a:pPr indent="266700" eaLnBrk="0" hangingPunct="0">
              <a:lnSpc>
                <a:spcPts val="3500"/>
              </a:lnSpc>
            </a:pPr>
            <a:r>
              <a:rPr lang="en-US" altLang="zh-CN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</a:rPr>
              <a:t>．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三条高所在直线的交点</a:t>
            </a:r>
          </a:p>
          <a:p>
            <a:pPr indent="266700" eaLnBrk="0" hangingPunct="0">
              <a:lnSpc>
                <a:spcPts val="3500"/>
              </a:lnSpc>
            </a:pPr>
            <a:r>
              <a:rPr lang="en-US" altLang="zh-CN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</a:rPr>
              <a:t>．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三条角平分线的交点</a:t>
            </a:r>
          </a:p>
          <a:p>
            <a:pPr indent="266700" eaLnBrk="0" hangingPunct="0">
              <a:lnSpc>
                <a:spcPts val="3500"/>
              </a:lnSpc>
            </a:pPr>
            <a:r>
              <a:rPr lang="en-US" altLang="zh-CN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</a:rPr>
              <a:t>．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三条中线的交点</a:t>
            </a:r>
          </a:p>
          <a:p>
            <a:pPr indent="266700" eaLnBrk="0" hangingPunct="0">
              <a:lnSpc>
                <a:spcPts val="3500"/>
              </a:lnSpc>
            </a:pPr>
            <a:r>
              <a:rPr lang="en-US" altLang="zh-CN" sz="2400" b="1" noProof="1" smtClean="0">
                <a:solidFill>
                  <a:srgbClr val="0000FF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图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河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南岸有一个工厂在公路西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侧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工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厂到公路的距离与到河岸的距离相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并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且与</a:t>
            </a:r>
            <a:r>
              <a:rPr lang="en-US" altLang="zh-CN" sz="2400" b="1" i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300 </a:t>
            </a:r>
            <a:r>
              <a:rPr lang="en-US" altLang="zh-CN" sz="2400" b="1" i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图上标出工厂的位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置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r>
              <a:rPr lang="zh-CN" altLang="en-US" sz="2400" b="1" noProof="1" smtClean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并</a:t>
            </a:r>
            <a:r>
              <a:rPr lang="zh-CN" altLang="en-US" sz="2400" b="1" noProof="1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说明理由．</a:t>
            </a:r>
          </a:p>
          <a:p>
            <a:pPr indent="266700" eaLnBrk="0" hangingPunct="0">
              <a:lnSpc>
                <a:spcPts val="2880"/>
              </a:lnSpc>
            </a:pPr>
            <a:endParaRPr lang="en-US" altLang="zh-CN" sz="1950" b="1" noProof="1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8409" name="Picture 41" descr="D:\网络技术部\课件\2014年秋课件\四清八数人教课件\Q187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0" y="3813851"/>
            <a:ext cx="1024539" cy="128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2381061" y="3949880"/>
            <a:ext cx="615796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zh-CN" altLang="en-US" sz="22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作小河与公路夹角的角平分线</a:t>
            </a:r>
            <a:r>
              <a:rPr lang="en-US" altLang="zh-CN" sz="22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BM</a:t>
            </a:r>
            <a:r>
              <a:rPr lang="zh-CN" altLang="en-US" sz="22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，在</a:t>
            </a:r>
            <a:r>
              <a:rPr lang="en-US" altLang="zh-CN" sz="22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BM</a:t>
            </a:r>
            <a:r>
              <a:rPr lang="zh-CN" altLang="en-US" sz="22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上截取</a:t>
            </a:r>
            <a:r>
              <a:rPr lang="en-US" altLang="zh-CN" sz="22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BP</a:t>
            </a:r>
            <a:r>
              <a:rPr lang="zh-CN" altLang="en-US" sz="22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2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1.5 </a:t>
            </a:r>
            <a:r>
              <a:rPr lang="en-US" altLang="zh-CN" sz="22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cm</a:t>
            </a:r>
            <a:r>
              <a:rPr lang="zh-CN" altLang="en-US" sz="22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，则</a:t>
            </a:r>
            <a:r>
              <a:rPr lang="zh-CN" altLang="en-US" sz="22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点</a:t>
            </a:r>
            <a:r>
              <a:rPr lang="en-US" altLang="zh-CN" sz="22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P</a:t>
            </a:r>
            <a:r>
              <a:rPr lang="zh-CN" altLang="en-US" sz="22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即为所求的工厂的位置</a:t>
            </a:r>
            <a:endParaRPr lang="zh-CN" altLang="en-US" sz="2200" b="1" dirty="0">
              <a:solidFill>
                <a:prstClr val="black"/>
              </a:solidFill>
              <a:latin typeface="+mn-lt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 flipH="1">
            <a:off x="6116218" y="489135"/>
            <a:ext cx="563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C</a:t>
            </a:r>
          </a:p>
        </p:txBody>
      </p:sp>
      <p:grpSp>
        <p:nvGrpSpPr>
          <p:cNvPr id="13" name="组合 2"/>
          <p:cNvGrpSpPr>
            <a:grpSpLocks/>
          </p:cNvGrpSpPr>
          <p:nvPr/>
        </p:nvGrpSpPr>
        <p:grpSpPr bwMode="auto">
          <a:xfrm>
            <a:off x="-3350" y="-22443"/>
            <a:ext cx="2006600" cy="477202"/>
            <a:chOff x="123" y="40"/>
            <a:chExt cx="3160" cy="751"/>
          </a:xfrm>
        </p:grpSpPr>
        <p:cxnSp>
          <p:nvCxnSpPr>
            <p:cNvPr id="1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 smtClean="0">
                  <a:latin typeface="+mn-lt"/>
                  <a:cs typeface="Yuanti SC"/>
                </a:rPr>
                <a:t>巩固练习</a:t>
              </a:r>
              <a:endParaRPr lang="zh-CN" altLang="en-US" sz="2500" b="1" dirty="0">
                <a:latin typeface="+mn-lt"/>
                <a:cs typeface="Yuanti SC"/>
              </a:endParaRPr>
            </a:p>
          </p:txBody>
        </p:sp>
        <p:sp>
          <p:nvSpPr>
            <p:cNvPr id="16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1" y="499185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30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/>
      <p:bldP spid="584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3"/>
          <p:cNvGrpSpPr>
            <a:grpSpLocks/>
          </p:cNvGrpSpPr>
          <p:nvPr/>
        </p:nvGrpSpPr>
        <p:grpSpPr bwMode="auto">
          <a:xfrm>
            <a:off x="3765551" y="554831"/>
            <a:ext cx="1879600" cy="476250"/>
            <a:chOff x="497257" y="753279"/>
            <a:chExt cx="1881032" cy="477054"/>
          </a:xfrm>
        </p:grpSpPr>
        <p:grpSp>
          <p:nvGrpSpPr>
            <p:cNvPr id="67586" name="组合 2"/>
            <p:cNvGrpSpPr>
              <a:grpSpLocks/>
            </p:cNvGrpSpPr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9" name="缺角矩形 18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" name="缺角矩形 1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59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prstClr val="white"/>
                  </a:solidFill>
                </a:rPr>
                <a:t>连接中考</a:t>
              </a:r>
            </a:p>
          </p:txBody>
        </p:sp>
      </p:grpSp>
      <p:grpSp>
        <p:nvGrpSpPr>
          <p:cNvPr id="67592" name="组合 5"/>
          <p:cNvGrpSpPr>
            <a:grpSpLocks/>
          </p:cNvGrpSpPr>
          <p:nvPr/>
        </p:nvGrpSpPr>
        <p:grpSpPr bwMode="auto">
          <a:xfrm>
            <a:off x="0" y="-39477"/>
            <a:ext cx="2006600" cy="477838"/>
            <a:chOff x="248" y="58"/>
            <a:chExt cx="3160" cy="752"/>
          </a:xfrm>
        </p:grpSpPr>
        <p:sp>
          <p:nvSpPr>
            <p:cNvPr id="67593" name="文本框 15"/>
            <p:cNvSpPr txBox="1">
              <a:spLocks noChangeArrowheads="1"/>
            </p:cNvSpPr>
            <p:nvPr/>
          </p:nvSpPr>
          <p:spPr bwMode="auto">
            <a:xfrm>
              <a:off x="882" y="58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67594" name="组合 2"/>
            <p:cNvGrpSpPr>
              <a:grpSpLocks/>
            </p:cNvGrpSpPr>
            <p:nvPr/>
          </p:nvGrpSpPr>
          <p:grpSpPr bwMode="auto">
            <a:xfrm>
              <a:off x="248" y="209"/>
              <a:ext cx="3160" cy="568"/>
              <a:chOff x="248" y="209"/>
              <a:chExt cx="3160" cy="568"/>
            </a:xfrm>
          </p:grpSpPr>
          <p:cxnSp>
            <p:nvCxnSpPr>
              <p:cNvPr id="15" name="直线连接符 14"/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74"/>
              <p:cNvSpPr>
                <a:spLocks noChangeAspect="1" noEditPoints="1"/>
              </p:cNvSpPr>
              <p:nvPr/>
            </p:nvSpPr>
            <p:spPr bwMode="auto">
              <a:xfrm>
                <a:off x="352" y="209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913" name="文本框 6"/>
          <p:cNvSpPr txBox="1"/>
          <p:nvPr/>
        </p:nvSpPr>
        <p:spPr>
          <a:xfrm>
            <a:off x="656170" y="2400334"/>
            <a:ext cx="7453313" cy="27699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>
              <a:lnSpc>
                <a:spcPct val="130000"/>
              </a:lnSpc>
            </a:pPr>
            <a:r>
              <a:rPr lang="zh-CN" altLang="en-US" sz="20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证明：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∵</a:t>
            </a:r>
            <a:r>
              <a:rPr lang="en-US" altLang="zh-CN" sz="2000" b="1" i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BF</a:t>
            </a:r>
            <a:r>
              <a:rPr lang="en-US" altLang="zh-CN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lang="en-US" altLang="zh-CN" sz="2000" b="1" i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AC</a:t>
            </a:r>
            <a:r>
              <a:rPr lang="zh-CN" altLang="en-US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sym typeface="+mn-ea"/>
              </a:rPr>
              <a:t>，</a:t>
            </a:r>
            <a:r>
              <a:rPr lang="en-US" altLang="zh-CN" sz="2000" b="1" i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CE</a:t>
            </a:r>
            <a:r>
              <a:rPr lang="en-US" altLang="zh-CN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lang="en-US" altLang="zh-CN" sz="2000" b="1" i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000" b="1" noProof="1">
              <a:solidFill>
                <a:prstClr val="black"/>
              </a:solidFill>
              <a:latin typeface="Times New Roman"/>
              <a:ea typeface="仿宋" pitchFamily="49" charset="-122"/>
              <a:cs typeface="Times New Roman" panose="02020603050405020304" pitchFamily="18" charset="0"/>
            </a:endParaRPr>
          </a:p>
          <a:p>
            <a:pPr indent="266700" eaLnBrk="0" hangingPunct="0">
              <a:lnSpc>
                <a:spcPct val="13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∴∠</a:t>
            </a:r>
            <a:r>
              <a:rPr lang="en-US" altLang="zh-CN" sz="2000" b="1" i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BED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＝∠</a:t>
            </a:r>
            <a:r>
              <a:rPr lang="en-US" altLang="zh-CN" sz="2000" b="1" i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CFD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90</a:t>
            </a:r>
            <a:r>
              <a:rPr lang="en-US" altLang="zh-CN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°</a:t>
            </a:r>
            <a:r>
              <a:rPr lang="zh-CN" altLang="en-US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000" b="1" noProof="1">
              <a:solidFill>
                <a:prstClr val="black"/>
              </a:solidFill>
              <a:latin typeface="Times New Roman"/>
              <a:ea typeface="仿宋" pitchFamily="49" charset="-122"/>
              <a:cs typeface="Times New Roman" panose="02020603050405020304" pitchFamily="18" charset="0"/>
            </a:endParaRPr>
          </a:p>
          <a:p>
            <a:pPr indent="266700" eaLnBrk="0" hangingPunct="0">
              <a:lnSpc>
                <a:spcPct val="13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又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∵∠</a:t>
            </a:r>
            <a:r>
              <a:rPr lang="en-US" altLang="zh-CN" sz="2000" b="1" i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BDE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＝∠</a:t>
            </a:r>
            <a:r>
              <a:rPr lang="en-US" altLang="zh-CN" sz="2000" b="1" i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CDF</a:t>
            </a:r>
            <a:r>
              <a:rPr lang="zh-CN" altLang="en-US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b="1" i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 BE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000" b="1" i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CF</a:t>
            </a:r>
            <a:r>
              <a:rPr lang="zh-CN" altLang="en-US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000" b="1" noProof="1">
              <a:solidFill>
                <a:prstClr val="black"/>
              </a:solidFill>
              <a:latin typeface="Times New Roman"/>
              <a:ea typeface="仿宋" pitchFamily="49" charset="-122"/>
              <a:cs typeface="Times New Roman" panose="02020603050405020304" pitchFamily="18" charset="0"/>
            </a:endParaRPr>
          </a:p>
          <a:p>
            <a:pPr indent="266700" eaLnBrk="0" hangingPunct="0">
              <a:lnSpc>
                <a:spcPct val="130000"/>
              </a:lnSpc>
            </a:pPr>
            <a:r>
              <a:rPr lang="zh-CN" altLang="en-US" sz="2000" b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∴△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BDE</a:t>
            </a:r>
            <a:r>
              <a:rPr lang="en-US" altLang="zh-CN" sz="2000" b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≌△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CDF</a:t>
            </a:r>
            <a:r>
              <a:rPr lang="en-US" altLang="zh-CN" sz="2000" b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(AAS</a:t>
            </a:r>
            <a:r>
              <a:rPr lang="en-US" altLang="zh-CN" sz="2000" b="1" noProof="1" smtClean="0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)   </a:t>
            </a:r>
          </a:p>
          <a:p>
            <a:pPr indent="266700" eaLnBrk="0" hangingPunct="0">
              <a:lnSpc>
                <a:spcPct val="130000"/>
              </a:lnSpc>
            </a:pPr>
            <a:r>
              <a:rPr lang="en-US" altLang="zh-CN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DE</a:t>
            </a:r>
            <a:r>
              <a:rPr lang="zh-CN" altLang="en-US" sz="2000" b="1" noProof="1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000" b="1" i="1" noProof="1" smtClean="0">
                <a:solidFill>
                  <a:srgbClr val="FF0000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DF</a:t>
            </a:r>
            <a:r>
              <a:rPr lang="zh-CN" altLang="en-US" sz="2000" b="1" noProof="1" smtClean="0">
                <a:solidFill>
                  <a:prstClr val="black"/>
                </a:solidFill>
                <a:latin typeface="Times New Roman"/>
                <a:ea typeface="仿宋" pitchFamily="49" charset="-122"/>
                <a:sym typeface="+mn-ea"/>
              </a:rPr>
              <a:t>，</a:t>
            </a:r>
            <a:endParaRPr lang="zh-CN" altLang="en-US" sz="2000" b="1" noProof="1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indent="266700" eaLnBrk="0" hangingPunct="0">
              <a:lnSpc>
                <a:spcPct val="13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en-US" altLang="zh-CN" sz="2000" b="1" i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AD</a:t>
            </a:r>
            <a:r>
              <a:rPr lang="zh-CN" altLang="en-US" sz="2000" b="1" noProof="1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平分</a:t>
            </a:r>
            <a:r>
              <a:rPr lang="zh-CN" altLang="en-US" sz="2000" b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∠</a:t>
            </a:r>
            <a:r>
              <a:rPr lang="en-US" altLang="zh-CN" sz="2000" b="1" i="1" noProof="1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  <a:sym typeface="+mn-ea"/>
              </a:rPr>
              <a:t>BAC.</a:t>
            </a:r>
            <a:endParaRPr lang="en-US" altLang="zh-CN" sz="2000" b="1" i="1" noProof="1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endParaRPr lang="zh-CN" altLang="en-US" b="1" noProof="1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01625" y="991505"/>
            <a:ext cx="8451850" cy="3304466"/>
            <a:chOff x="475" y="1562"/>
            <a:chExt cx="13310" cy="5202"/>
          </a:xfrm>
        </p:grpSpPr>
        <p:sp>
          <p:nvSpPr>
            <p:cNvPr id="67599" name="TextBox 2"/>
            <p:cNvSpPr txBox="1">
              <a:spLocks noChangeArrowheads="1"/>
            </p:cNvSpPr>
            <p:nvPr/>
          </p:nvSpPr>
          <p:spPr bwMode="auto">
            <a:xfrm>
              <a:off x="475" y="1562"/>
              <a:ext cx="13310" cy="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    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如图，已知，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BE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＝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CF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，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BF</a:t>
              </a:r>
              <a:r>
                <a:rPr lang="en-US" altLang="zh-CN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⊥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AC</a:t>
              </a:r>
              <a:r>
                <a:rPr lang="zh-CN" altLang="en-US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于点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F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，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DE</a:t>
              </a:r>
              <a:r>
                <a:rPr lang="en-US" altLang="zh-CN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⊥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AB</a:t>
              </a:r>
              <a:r>
                <a:rPr lang="zh-CN" altLang="en-US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于点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E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，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BF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，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CE</a:t>
              </a:r>
              <a:r>
                <a:rPr lang="zh-CN" altLang="en-US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交于点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D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    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求</a:t>
              </a:r>
              <a:r>
                <a:rPr lang="zh-CN" altLang="en-US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证：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AD</a:t>
              </a:r>
              <a:r>
                <a:rPr lang="zh-CN" altLang="en-US" sz="2400" b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平分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∠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+mn-lt"/>
                  <a:ea typeface="楷体" pitchFamily="49" charset="-122"/>
                </a:rPr>
                <a:t>BAC.</a:t>
              </a:r>
              <a:endParaRPr lang="zh-CN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7600" name="Picture 35" descr="D:\网络技术部\课件\2014年秋课件\四清八数人教课件\Q188.T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" y="3727"/>
              <a:ext cx="4762" cy="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111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0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0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09" name="直接连接符 25"/>
          <p:cNvCxnSpPr>
            <a:cxnSpLocks noChangeShapeType="1"/>
          </p:cNvCxnSpPr>
          <p:nvPr/>
        </p:nvCxnSpPr>
        <p:spPr bwMode="auto">
          <a:xfrm>
            <a:off x="3762375" y="2813444"/>
            <a:ext cx="2322513" cy="1998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512921" y="1017205"/>
            <a:ext cx="782573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1. 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图，某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个居民小区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附近有三条两两相交的道路</a:t>
            </a:r>
            <a:r>
              <a:rPr lang="zh-CN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MN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OB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拟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MN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上建造一个大型超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市，使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得它到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OB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的距离相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等，请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确定该超市的位置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endParaRPr lang="en-US" altLang="zh-CN" sz="2400" b="1" i="1" dirty="0">
              <a:solidFill>
                <a:srgbClr val="0000FF"/>
              </a:solidFill>
              <a:latin typeface="Times New Roman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887799" y="2867419"/>
            <a:ext cx="1243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prstClr val="black"/>
                </a:solidFill>
                <a:latin typeface="宋体" pitchFamily="2" charset="-122"/>
              </a:rPr>
              <a:t>小区</a:t>
            </a:r>
            <a:r>
              <a:rPr lang="zh-CN" altLang="zh-CN" sz="2000" b="1" dirty="0">
                <a:solidFill>
                  <a:prstClr val="black"/>
                </a:solidFill>
                <a:latin typeface="宋体" pitchFamily="2" charset="-122"/>
              </a:rPr>
              <a:t>C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971800" y="3470669"/>
            <a:ext cx="2579688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786563" y="2921394"/>
            <a:ext cx="323850" cy="269875"/>
          </a:xfrm>
          <a:prstGeom prst="smileyFace">
            <a:avLst>
              <a:gd name="adj" fmla="val 4653"/>
            </a:avLst>
          </a:prstGeom>
          <a:solidFill>
            <a:schemeClr val="accent1">
              <a:lumMod val="50000"/>
            </a:schemeClr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zh-CN" b="1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37"/>
          <p:cNvGrpSpPr>
            <a:grpSpLocks/>
          </p:cNvGrpSpPr>
          <p:nvPr/>
        </p:nvGrpSpPr>
        <p:grpSpPr bwMode="auto">
          <a:xfrm>
            <a:off x="4679950" y="3407169"/>
            <a:ext cx="325438" cy="387350"/>
            <a:chOff x="4859064" y="3789363"/>
            <a:chExt cx="433016" cy="517741"/>
          </a:xfrm>
        </p:grpSpPr>
        <p:sp>
          <p:nvSpPr>
            <p:cNvPr id="68616" name="AutoShape 6"/>
            <p:cNvSpPr>
              <a:spLocks noChangeArrowheads="1"/>
            </p:cNvSpPr>
            <p:nvPr/>
          </p:nvSpPr>
          <p:spPr bwMode="auto">
            <a:xfrm>
              <a:off x="4975050" y="4162642"/>
              <a:ext cx="144462" cy="1444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17" name="Text Box 8"/>
            <p:cNvSpPr txBox="1">
              <a:spLocks noChangeArrowheads="1"/>
            </p:cNvSpPr>
            <p:nvPr/>
          </p:nvSpPr>
          <p:spPr bwMode="auto">
            <a:xfrm>
              <a:off x="4859064" y="3789363"/>
              <a:ext cx="433016" cy="49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  <a:endParaRPr lang="zh-CN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8618" name="直接连接符 17"/>
          <p:cNvCxnSpPr>
            <a:cxnSpLocks noChangeShapeType="1"/>
          </p:cNvCxnSpPr>
          <p:nvPr/>
        </p:nvCxnSpPr>
        <p:spPr bwMode="auto">
          <a:xfrm flipH="1">
            <a:off x="2951163" y="2381644"/>
            <a:ext cx="2052637" cy="205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9" name="直接连接符 20"/>
          <p:cNvCxnSpPr>
            <a:cxnSpLocks noChangeShapeType="1"/>
          </p:cNvCxnSpPr>
          <p:nvPr/>
        </p:nvCxnSpPr>
        <p:spPr bwMode="auto">
          <a:xfrm>
            <a:off x="2951163" y="4432694"/>
            <a:ext cx="351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0" name="TextBox 21"/>
          <p:cNvSpPr txBox="1">
            <a:spLocks noChangeArrowheads="1"/>
          </p:cNvSpPr>
          <p:nvPr/>
        </p:nvSpPr>
        <p:spPr bwMode="auto">
          <a:xfrm>
            <a:off x="5003800" y="2368944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A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1" name="TextBox 22"/>
          <p:cNvSpPr txBox="1">
            <a:spLocks noChangeArrowheads="1"/>
          </p:cNvSpPr>
          <p:nvPr/>
        </p:nvSpPr>
        <p:spPr bwMode="auto">
          <a:xfrm>
            <a:off x="2700338" y="4302519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2" name="TextBox 23"/>
          <p:cNvSpPr txBox="1">
            <a:spLocks noChangeArrowheads="1"/>
          </p:cNvSpPr>
          <p:nvPr/>
        </p:nvSpPr>
        <p:spPr bwMode="auto">
          <a:xfrm>
            <a:off x="6427788" y="4378719"/>
            <a:ext cx="334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B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3" name="TextBox 26"/>
          <p:cNvSpPr txBox="1">
            <a:spLocks noChangeArrowheads="1"/>
          </p:cNvSpPr>
          <p:nvPr/>
        </p:nvSpPr>
        <p:spPr bwMode="auto">
          <a:xfrm>
            <a:off x="4030663" y="2737244"/>
            <a:ext cx="38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M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4" name="TextBox 27"/>
          <p:cNvSpPr txBox="1">
            <a:spLocks noChangeArrowheads="1"/>
          </p:cNvSpPr>
          <p:nvPr/>
        </p:nvSpPr>
        <p:spPr bwMode="auto">
          <a:xfrm>
            <a:off x="5437188" y="4356494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N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弧形 28"/>
          <p:cNvSpPr/>
          <p:nvPr/>
        </p:nvSpPr>
        <p:spPr bwMode="auto">
          <a:xfrm>
            <a:off x="3382963" y="3515119"/>
            <a:ext cx="485775" cy="485775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 i="1">
              <a:solidFill>
                <a:prstClr val="black"/>
              </a:solidFill>
            </a:endParaRPr>
          </a:p>
        </p:txBody>
      </p:sp>
      <p:sp>
        <p:nvSpPr>
          <p:cNvPr id="30" name="弧形 29"/>
          <p:cNvSpPr/>
          <p:nvPr/>
        </p:nvSpPr>
        <p:spPr bwMode="auto">
          <a:xfrm rot="3751991">
            <a:off x="3706813" y="4143769"/>
            <a:ext cx="485775" cy="485775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 i="1">
              <a:solidFill>
                <a:prstClr val="black"/>
              </a:solidFill>
            </a:endParaRPr>
          </a:p>
        </p:txBody>
      </p:sp>
      <p:sp>
        <p:nvSpPr>
          <p:cNvPr id="36" name="弧形 35"/>
          <p:cNvSpPr/>
          <p:nvPr/>
        </p:nvSpPr>
        <p:spPr bwMode="auto">
          <a:xfrm>
            <a:off x="4248150" y="3731019"/>
            <a:ext cx="485775" cy="485775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 i="1">
              <a:solidFill>
                <a:prstClr val="black"/>
              </a:solidFill>
            </a:endParaRPr>
          </a:p>
        </p:txBody>
      </p:sp>
      <p:sp>
        <p:nvSpPr>
          <p:cNvPr id="37" name="弧形 36"/>
          <p:cNvSpPr/>
          <p:nvPr/>
        </p:nvSpPr>
        <p:spPr bwMode="auto">
          <a:xfrm rot="3000719">
            <a:off x="4184650" y="3613544"/>
            <a:ext cx="485775" cy="485775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 i="1">
              <a:solidFill>
                <a:prstClr val="black"/>
              </a:solidFill>
            </a:endParaRPr>
          </a:p>
        </p:txBody>
      </p:sp>
      <p:grpSp>
        <p:nvGrpSpPr>
          <p:cNvPr id="68629" name="组合 2"/>
          <p:cNvGrpSpPr>
            <a:grpSpLocks/>
          </p:cNvGrpSpPr>
          <p:nvPr/>
        </p:nvGrpSpPr>
        <p:grpSpPr bwMode="auto">
          <a:xfrm>
            <a:off x="-2214" y="-22413"/>
            <a:ext cx="2006600" cy="476924"/>
            <a:chOff x="263" y="149"/>
            <a:chExt cx="3160" cy="753"/>
          </a:xfrm>
        </p:grpSpPr>
        <p:sp>
          <p:nvSpPr>
            <p:cNvPr id="68630" name="文本框 20"/>
            <p:cNvSpPr txBox="1">
              <a:spLocks noChangeArrowheads="1"/>
            </p:cNvSpPr>
            <p:nvPr/>
          </p:nvSpPr>
          <p:spPr bwMode="auto">
            <a:xfrm>
              <a:off x="1026" y="149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68631" name="组合 1"/>
            <p:cNvGrpSpPr>
              <a:grpSpLocks/>
            </p:cNvGrpSpPr>
            <p:nvPr/>
          </p:nvGrpSpPr>
          <p:grpSpPr bwMode="auto">
            <a:xfrm>
              <a:off x="263" y="268"/>
              <a:ext cx="3160" cy="619"/>
              <a:chOff x="248" y="159"/>
              <a:chExt cx="3160" cy="619"/>
            </a:xfrm>
          </p:grpSpPr>
          <p:cxnSp>
            <p:nvCxnSpPr>
              <p:cNvPr id="20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4"/>
              <p:cNvSpPr>
                <a:spLocks noChangeAspect="1" noEditPoints="1"/>
              </p:cNvSpPr>
              <p:nvPr/>
            </p:nvSpPr>
            <p:spPr bwMode="auto">
              <a:xfrm>
                <a:off x="326" y="15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8634" name="组合 7"/>
          <p:cNvGrpSpPr>
            <a:grpSpLocks/>
          </p:cNvGrpSpPr>
          <p:nvPr/>
        </p:nvGrpSpPr>
        <p:grpSpPr bwMode="auto">
          <a:xfrm>
            <a:off x="3282765" y="491647"/>
            <a:ext cx="2480310" cy="492828"/>
            <a:chOff x="5083" y="1100"/>
            <a:chExt cx="3905" cy="778"/>
          </a:xfrm>
        </p:grpSpPr>
        <p:grpSp>
          <p:nvGrpSpPr>
            <p:cNvPr id="68635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6" name="缺角矩形 25"/>
              <p:cNvSpPr/>
              <p:nvPr/>
            </p:nvSpPr>
            <p:spPr>
              <a:xfrm rot="3000000">
                <a:off x="4021628" y="597168"/>
                <a:ext cx="418738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缺角矩形 26"/>
              <p:cNvSpPr/>
              <p:nvPr/>
            </p:nvSpPr>
            <p:spPr>
              <a:xfrm rot="3000000">
                <a:off x="4478865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缺角矩形 27"/>
              <p:cNvSpPr/>
              <p:nvPr/>
            </p:nvSpPr>
            <p:spPr>
              <a:xfrm rot="3000000">
                <a:off x="4936101" y="597168"/>
                <a:ext cx="418738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" name="缺角矩形 2"/>
              <p:cNvSpPr/>
              <p:nvPr/>
            </p:nvSpPr>
            <p:spPr>
              <a:xfrm rot="3000000">
                <a:off x="3564391" y="597167"/>
                <a:ext cx="418738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缺角矩形 3"/>
              <p:cNvSpPr/>
              <p:nvPr/>
            </p:nvSpPr>
            <p:spPr>
              <a:xfrm rot="3000000">
                <a:off x="5393338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641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prstClr val="white"/>
                  </a:solidFill>
                </a:rPr>
                <a:t>基础巩固题</a:t>
              </a:r>
              <a:endParaRPr lang="en-US" altLang="zh-CN" sz="25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0962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555630" y="978265"/>
            <a:ext cx="8420590" cy="13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2. 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如图所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示，已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知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中，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PE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∥AB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交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于点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PF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交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于点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F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AD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上一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点，且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PE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的距离与到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PF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的距离相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等，判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断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AD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是否平分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∠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BAC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，并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说明理由．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11224" y="2328913"/>
            <a:ext cx="52435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AD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平分∠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BAC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．理由如下：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D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到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PE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的距离与到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PF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的距离相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等，</a:t>
            </a:r>
            <a:endParaRPr lang="zh-CN" altLang="en-US" sz="20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∴点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D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在∠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EPF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的平分线上．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＝∠</a:t>
            </a: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2</a:t>
            </a:r>
            <a:r>
              <a:rPr lang="zh-CN" altLang="en-US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．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又∵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PE</a:t>
            </a: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∥</a:t>
            </a:r>
            <a:r>
              <a:rPr lang="en-US" altLang="zh-CN" sz="20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＝∠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．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同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理，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＝∠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．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＝∠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4</a:t>
            </a:r>
            <a:r>
              <a:rPr lang="zh-CN" altLang="en-US" sz="20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，∴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AD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平分∠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BAC</a:t>
            </a:r>
            <a:r>
              <a:rPr lang="zh-CN" altLang="en-US" sz="20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．</a:t>
            </a:r>
          </a:p>
        </p:txBody>
      </p:sp>
      <p:grpSp>
        <p:nvGrpSpPr>
          <p:cNvPr id="69635" name="组合 35"/>
          <p:cNvGrpSpPr>
            <a:grpSpLocks/>
          </p:cNvGrpSpPr>
          <p:nvPr/>
        </p:nvGrpSpPr>
        <p:grpSpPr bwMode="auto">
          <a:xfrm>
            <a:off x="6086475" y="2376881"/>
            <a:ext cx="2441575" cy="1803400"/>
            <a:chOff x="5460660" y="2852936"/>
            <a:chExt cx="3255506" cy="2405619"/>
          </a:xfrm>
        </p:grpSpPr>
        <p:sp>
          <p:nvSpPr>
            <p:cNvPr id="69636" name="任意多边形 6"/>
            <p:cNvSpPr>
              <a:spLocks noChangeArrowheads="1"/>
            </p:cNvSpPr>
            <p:nvPr/>
          </p:nvSpPr>
          <p:spPr bwMode="auto">
            <a:xfrm>
              <a:off x="5666282" y="3237875"/>
              <a:ext cx="2758190" cy="1603948"/>
            </a:xfrm>
            <a:custGeom>
              <a:avLst/>
              <a:gdLst>
                <a:gd name="T0" fmla="*/ 2233534 w 2758190"/>
                <a:gd name="T1" fmla="*/ 0 h 1603948"/>
                <a:gd name="T2" fmla="*/ 0 w 2758190"/>
                <a:gd name="T3" fmla="*/ 1603948 h 1603948"/>
                <a:gd name="T4" fmla="*/ 2758190 w 2758190"/>
                <a:gd name="T5" fmla="*/ 1603948 h 1603948"/>
                <a:gd name="T6" fmla="*/ 2233534 w 2758190"/>
                <a:gd name="T7" fmla="*/ 0 h 160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8190" h="1603948">
                  <a:moveTo>
                    <a:pt x="2233534" y="0"/>
                  </a:moveTo>
                  <a:lnTo>
                    <a:pt x="0" y="1603948"/>
                  </a:lnTo>
                  <a:lnTo>
                    <a:pt x="2758190" y="1603948"/>
                  </a:lnTo>
                  <a:lnTo>
                    <a:pt x="2233534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69637" name="直接连接符 10"/>
            <p:cNvCxnSpPr>
              <a:cxnSpLocks noChangeShapeType="1"/>
            </p:cNvCxnSpPr>
            <p:nvPr/>
          </p:nvCxnSpPr>
          <p:spPr bwMode="auto">
            <a:xfrm flipH="1">
              <a:off x="7380312" y="3237875"/>
              <a:ext cx="504514" cy="1631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 flipH="1">
              <a:off x="6442815" y="4062099"/>
              <a:ext cx="1153610" cy="791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直接连接符 18"/>
            <p:cNvCxnSpPr/>
            <p:nvPr/>
          </p:nvCxnSpPr>
          <p:spPr bwMode="auto">
            <a:xfrm>
              <a:off x="7594308" y="4047275"/>
              <a:ext cx="287873" cy="791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640" name="TextBox 21"/>
            <p:cNvSpPr txBox="1">
              <a:spLocks noChangeArrowheads="1"/>
            </p:cNvSpPr>
            <p:nvPr/>
          </p:nvSpPr>
          <p:spPr bwMode="auto">
            <a:xfrm>
              <a:off x="7812360" y="2852936"/>
              <a:ext cx="447194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zh-CN" altLang="en-US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1" name="TextBox 22"/>
            <p:cNvSpPr txBox="1">
              <a:spLocks noChangeArrowheads="1"/>
            </p:cNvSpPr>
            <p:nvPr/>
          </p:nvSpPr>
          <p:spPr bwMode="auto">
            <a:xfrm>
              <a:off x="5460660" y="4767535"/>
              <a:ext cx="447194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2" name="TextBox 23"/>
            <p:cNvSpPr txBox="1">
              <a:spLocks noChangeArrowheads="1"/>
            </p:cNvSpPr>
            <p:nvPr/>
          </p:nvSpPr>
          <p:spPr bwMode="auto">
            <a:xfrm>
              <a:off x="8268972" y="4725144"/>
              <a:ext cx="447194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3" name="TextBox 24"/>
            <p:cNvSpPr txBox="1">
              <a:spLocks noChangeArrowheads="1"/>
            </p:cNvSpPr>
            <p:nvPr/>
          </p:nvSpPr>
          <p:spPr bwMode="auto">
            <a:xfrm>
              <a:off x="6300192" y="4755124"/>
              <a:ext cx="447194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4" name="TextBox 25"/>
            <p:cNvSpPr txBox="1">
              <a:spLocks noChangeArrowheads="1"/>
            </p:cNvSpPr>
            <p:nvPr/>
          </p:nvSpPr>
          <p:spPr bwMode="auto">
            <a:xfrm>
              <a:off x="7722420" y="4767535"/>
              <a:ext cx="447194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F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5" name="TextBox 26"/>
            <p:cNvSpPr txBox="1">
              <a:spLocks noChangeArrowheads="1"/>
            </p:cNvSpPr>
            <p:nvPr/>
          </p:nvSpPr>
          <p:spPr bwMode="auto">
            <a:xfrm>
              <a:off x="7149298" y="4767535"/>
              <a:ext cx="464133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6" name="TextBox 27"/>
            <p:cNvSpPr txBox="1">
              <a:spLocks noChangeArrowheads="1"/>
            </p:cNvSpPr>
            <p:nvPr/>
          </p:nvSpPr>
          <p:spPr bwMode="auto">
            <a:xfrm rot="-2248926">
              <a:off x="7476178" y="3224765"/>
              <a:ext cx="432048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7" name="TextBox 28"/>
            <p:cNvSpPr txBox="1">
              <a:spLocks noChangeArrowheads="1"/>
            </p:cNvSpPr>
            <p:nvPr/>
          </p:nvSpPr>
          <p:spPr bwMode="auto">
            <a:xfrm rot="-5400000">
              <a:off x="7638527" y="3285143"/>
              <a:ext cx="432048" cy="49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8" name="TextBox 29"/>
            <p:cNvSpPr txBox="1">
              <a:spLocks noChangeArrowheads="1"/>
            </p:cNvSpPr>
            <p:nvPr/>
          </p:nvSpPr>
          <p:spPr bwMode="auto">
            <a:xfrm rot="-2248926">
              <a:off x="7259518" y="3987151"/>
              <a:ext cx="432048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49" name="TextBox 30"/>
            <p:cNvSpPr txBox="1">
              <a:spLocks noChangeArrowheads="1"/>
            </p:cNvSpPr>
            <p:nvPr/>
          </p:nvSpPr>
          <p:spPr bwMode="auto">
            <a:xfrm rot="-5153969">
              <a:off x="7409508" y="4121279"/>
              <a:ext cx="432048" cy="49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50" name="TextBox 31"/>
            <p:cNvSpPr txBox="1">
              <a:spLocks noChangeArrowheads="1"/>
            </p:cNvSpPr>
            <p:nvPr/>
          </p:nvSpPr>
          <p:spPr bwMode="auto">
            <a:xfrm>
              <a:off x="7451980" y="3470756"/>
              <a:ext cx="396377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51" name="TextBox 32"/>
            <p:cNvSpPr txBox="1">
              <a:spLocks noChangeArrowheads="1"/>
            </p:cNvSpPr>
            <p:nvPr/>
          </p:nvSpPr>
          <p:spPr bwMode="auto">
            <a:xfrm>
              <a:off x="7740352" y="3573016"/>
              <a:ext cx="396377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52" name="TextBox 33"/>
            <p:cNvSpPr txBox="1">
              <a:spLocks noChangeArrowheads="1"/>
            </p:cNvSpPr>
            <p:nvPr/>
          </p:nvSpPr>
          <p:spPr bwMode="auto">
            <a:xfrm>
              <a:off x="7163653" y="4263218"/>
              <a:ext cx="396377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53" name="TextBox 34"/>
            <p:cNvSpPr txBox="1">
              <a:spLocks noChangeArrowheads="1"/>
            </p:cNvSpPr>
            <p:nvPr/>
          </p:nvSpPr>
          <p:spPr bwMode="auto">
            <a:xfrm>
              <a:off x="7524099" y="4407611"/>
              <a:ext cx="396377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654" name="文本框 9"/>
          <p:cNvSpPr txBox="1">
            <a:spLocks noChangeArrowheads="1"/>
          </p:cNvSpPr>
          <p:nvPr/>
        </p:nvSpPr>
        <p:spPr bwMode="auto">
          <a:xfrm>
            <a:off x="7414157" y="3036181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prstClr val="black"/>
                </a:solidFill>
                <a:latin typeface="Times New Roman" pitchFamily="18" charset="0"/>
              </a:rPr>
              <a:t>P</a:t>
            </a:r>
            <a:r>
              <a:rPr lang="en-US" altLang="zh-CN" sz="1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9" name="组合 2"/>
          <p:cNvGrpSpPr>
            <a:grpSpLocks/>
          </p:cNvGrpSpPr>
          <p:nvPr/>
        </p:nvGrpSpPr>
        <p:grpSpPr bwMode="auto">
          <a:xfrm>
            <a:off x="-2214" y="-22413"/>
            <a:ext cx="2006600" cy="476924"/>
            <a:chOff x="263" y="149"/>
            <a:chExt cx="3160" cy="753"/>
          </a:xfrm>
        </p:grpSpPr>
        <p:sp>
          <p:nvSpPr>
            <p:cNvPr id="30" name="文本框 20"/>
            <p:cNvSpPr txBox="1">
              <a:spLocks noChangeArrowheads="1"/>
            </p:cNvSpPr>
            <p:nvPr/>
          </p:nvSpPr>
          <p:spPr bwMode="auto">
            <a:xfrm>
              <a:off x="1026" y="149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31" name="组合 1"/>
            <p:cNvGrpSpPr>
              <a:grpSpLocks/>
            </p:cNvGrpSpPr>
            <p:nvPr/>
          </p:nvGrpSpPr>
          <p:grpSpPr bwMode="auto">
            <a:xfrm>
              <a:off x="263" y="268"/>
              <a:ext cx="3160" cy="619"/>
              <a:chOff x="248" y="159"/>
              <a:chExt cx="3160" cy="619"/>
            </a:xfrm>
          </p:grpSpPr>
          <p:cxnSp>
            <p:nvCxnSpPr>
              <p:cNvPr id="32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74"/>
              <p:cNvSpPr>
                <a:spLocks noChangeAspect="1" noEditPoints="1"/>
              </p:cNvSpPr>
              <p:nvPr/>
            </p:nvSpPr>
            <p:spPr bwMode="auto">
              <a:xfrm>
                <a:off x="326" y="15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7"/>
          <p:cNvGrpSpPr>
            <a:grpSpLocks/>
          </p:cNvGrpSpPr>
          <p:nvPr/>
        </p:nvGrpSpPr>
        <p:grpSpPr bwMode="auto">
          <a:xfrm>
            <a:off x="3282765" y="491647"/>
            <a:ext cx="2480310" cy="492828"/>
            <a:chOff x="5083" y="1100"/>
            <a:chExt cx="3905" cy="778"/>
          </a:xfrm>
        </p:grpSpPr>
        <p:grpSp>
          <p:nvGrpSpPr>
            <p:cNvPr id="35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37" name="缺角矩形 36"/>
              <p:cNvSpPr/>
              <p:nvPr/>
            </p:nvSpPr>
            <p:spPr>
              <a:xfrm rot="3000000">
                <a:off x="4021628" y="597168"/>
                <a:ext cx="418738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缺角矩形 37"/>
              <p:cNvSpPr/>
              <p:nvPr/>
            </p:nvSpPr>
            <p:spPr>
              <a:xfrm rot="3000000">
                <a:off x="4478865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缺角矩形 38"/>
              <p:cNvSpPr/>
              <p:nvPr/>
            </p:nvSpPr>
            <p:spPr>
              <a:xfrm rot="3000000">
                <a:off x="4936101" y="597168"/>
                <a:ext cx="418738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缺角矩形 39"/>
              <p:cNvSpPr/>
              <p:nvPr/>
            </p:nvSpPr>
            <p:spPr>
              <a:xfrm rot="3000000">
                <a:off x="3564391" y="597167"/>
                <a:ext cx="418738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缺角矩形 40"/>
              <p:cNvSpPr/>
              <p:nvPr/>
            </p:nvSpPr>
            <p:spPr>
              <a:xfrm rot="3000000">
                <a:off x="5393338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prstClr val="white"/>
                  </a:solidFill>
                </a:rPr>
                <a:t>基础巩固题</a:t>
              </a:r>
              <a:endParaRPr lang="en-US" altLang="zh-CN" sz="25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786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238449" y="1879343"/>
            <a:ext cx="7156035" cy="5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过点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作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FG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AE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于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FH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AD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于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H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FM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于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71682" name="TextBox 25"/>
          <p:cNvSpPr txBox="1">
            <a:spLocks noChangeArrowheads="1"/>
          </p:cNvSpPr>
          <p:nvPr/>
        </p:nvSpPr>
        <p:spPr bwMode="auto">
          <a:xfrm>
            <a:off x="7812087" y="1560987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prstClr val="black"/>
                </a:solidFill>
                <a:latin typeface="+mn-lt"/>
              </a:rPr>
              <a:t>E</a:t>
            </a:r>
            <a:endParaRPr lang="zh-CN" altLang="en-US" b="1" i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71264" y="1946272"/>
            <a:ext cx="113506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证明：</a:t>
            </a: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>
            <a:off x="1560512" y="2390663"/>
            <a:ext cx="4051300" cy="8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∵点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在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BCE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的平分线</a:t>
            </a:r>
            <a:r>
              <a:rPr lang="zh-CN" altLang="en-US" sz="2100" b="1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上， 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　　　　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FG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AE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zh-CN" altLang="en-US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FM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72711" name="Rectangle 14"/>
          <p:cNvSpPr>
            <a:spLocks noChangeArrowheads="1"/>
          </p:cNvSpPr>
          <p:nvPr/>
        </p:nvSpPr>
        <p:spPr bwMode="auto">
          <a:xfrm>
            <a:off x="1560512" y="3198008"/>
            <a:ext cx="15856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FG</a:t>
            </a:r>
            <a:r>
              <a:rPr lang="zh-CN" altLang="en-US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＝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FM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72712" name="Text Box 15"/>
          <p:cNvSpPr txBox="1">
            <a:spLocks noChangeArrowheads="1"/>
          </p:cNvSpPr>
          <p:nvPr/>
        </p:nvSpPr>
        <p:spPr bwMode="auto">
          <a:xfrm>
            <a:off x="1263873" y="3594625"/>
            <a:ext cx="4591050" cy="8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又∵点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在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CBD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的平分线</a:t>
            </a:r>
            <a:r>
              <a:rPr lang="zh-CN" altLang="en-US" sz="2100" b="1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上， </a:t>
            </a:r>
            <a:r>
              <a:rPr lang="zh-CN" altLang="en-US" sz="21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　　　　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FH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AD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zh-CN" altLang="en-US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FM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endParaRPr lang="zh-CN" altLang="en-US" sz="21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71688" name="Rectangle 16"/>
          <p:cNvSpPr>
            <a:spLocks noChangeArrowheads="1"/>
          </p:cNvSpPr>
          <p:nvPr/>
        </p:nvSpPr>
        <p:spPr bwMode="auto">
          <a:xfrm>
            <a:off x="1563365" y="4341230"/>
            <a:ext cx="18053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FM</a:t>
            </a:r>
            <a:r>
              <a:rPr lang="zh-CN" altLang="en-US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＝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FH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71689" name="Rectangle 17"/>
          <p:cNvSpPr>
            <a:spLocks noChangeArrowheads="1"/>
          </p:cNvSpPr>
          <p:nvPr/>
        </p:nvSpPr>
        <p:spPr bwMode="auto">
          <a:xfrm>
            <a:off x="3572632" y="4341230"/>
            <a:ext cx="15568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/>
              </a:rPr>
              <a:t>∴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</a:rPr>
              <a:t>FG</a:t>
            </a:r>
            <a:r>
              <a:rPr lang="zh-CN" altLang="en-US" sz="2100" b="1" i="1" dirty="0">
                <a:solidFill>
                  <a:srgbClr val="FF0000"/>
                </a:solidFill>
                <a:latin typeface="Times New Roman"/>
              </a:rPr>
              <a:t>＝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</a:rPr>
              <a:t>FH</a:t>
            </a:r>
            <a:r>
              <a:rPr lang="en-US" altLang="zh-CN" sz="21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  <p:sp>
        <p:nvSpPr>
          <p:cNvPr id="72715" name="Text Box 18"/>
          <p:cNvSpPr txBox="1">
            <a:spLocks noChangeArrowheads="1"/>
          </p:cNvSpPr>
          <p:nvPr/>
        </p:nvSpPr>
        <p:spPr bwMode="auto">
          <a:xfrm>
            <a:off x="1550086" y="4733292"/>
            <a:ext cx="46985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∴点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F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在</a:t>
            </a:r>
            <a:r>
              <a:rPr lang="zh-CN" altLang="en-US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DAE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的平分线上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　</a:t>
            </a:r>
            <a:r>
              <a:rPr lang="zh-CN" altLang="en-US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　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　</a:t>
            </a:r>
          </a:p>
        </p:txBody>
      </p:sp>
      <p:cxnSp>
        <p:nvCxnSpPr>
          <p:cNvPr id="71691" name="直接连接符 1"/>
          <p:cNvCxnSpPr>
            <a:cxnSpLocks noChangeShapeType="1"/>
          </p:cNvCxnSpPr>
          <p:nvPr/>
        </p:nvCxnSpPr>
        <p:spPr bwMode="auto">
          <a:xfrm>
            <a:off x="5842000" y="3639024"/>
            <a:ext cx="24844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2" name="直接连接符 2"/>
          <p:cNvCxnSpPr>
            <a:cxnSpLocks noChangeShapeType="1"/>
          </p:cNvCxnSpPr>
          <p:nvPr/>
        </p:nvCxnSpPr>
        <p:spPr bwMode="auto">
          <a:xfrm flipV="1">
            <a:off x="5842000" y="1857849"/>
            <a:ext cx="2212975" cy="1781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3" name="直接连接符 3"/>
          <p:cNvCxnSpPr>
            <a:cxnSpLocks noChangeShapeType="1"/>
          </p:cNvCxnSpPr>
          <p:nvPr/>
        </p:nvCxnSpPr>
        <p:spPr bwMode="auto">
          <a:xfrm flipH="1" flipV="1">
            <a:off x="7299325" y="2451574"/>
            <a:ext cx="431800" cy="1187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4" name="直接连接符 4"/>
          <p:cNvCxnSpPr>
            <a:cxnSpLocks noChangeShapeType="1"/>
          </p:cNvCxnSpPr>
          <p:nvPr/>
        </p:nvCxnSpPr>
        <p:spPr bwMode="auto">
          <a:xfrm flipH="1" flipV="1">
            <a:off x="7299325" y="2451574"/>
            <a:ext cx="1189037" cy="485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直接连接符 5"/>
          <p:cNvCxnSpPr>
            <a:cxnSpLocks noChangeShapeType="1"/>
          </p:cNvCxnSpPr>
          <p:nvPr/>
        </p:nvCxnSpPr>
        <p:spPr bwMode="auto">
          <a:xfrm flipH="1">
            <a:off x="7731125" y="2451574"/>
            <a:ext cx="593725" cy="1187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6" name="Line 7"/>
          <p:cNvSpPr>
            <a:spLocks noChangeShapeType="1"/>
          </p:cNvSpPr>
          <p:nvPr/>
        </p:nvSpPr>
        <p:spPr bwMode="auto">
          <a:xfrm flipH="1" flipV="1">
            <a:off x="7712075" y="2108674"/>
            <a:ext cx="439737" cy="693738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697" name="Line 8"/>
          <p:cNvSpPr>
            <a:spLocks noChangeShapeType="1"/>
          </p:cNvSpPr>
          <p:nvPr/>
        </p:nvSpPr>
        <p:spPr bwMode="auto">
          <a:xfrm flipV="1">
            <a:off x="8147050" y="2775424"/>
            <a:ext cx="7937" cy="8001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698" name="Text Box 9"/>
          <p:cNvSpPr txBox="1">
            <a:spLocks noChangeArrowheads="1"/>
          </p:cNvSpPr>
          <p:nvPr/>
        </p:nvSpPr>
        <p:spPr bwMode="auto">
          <a:xfrm>
            <a:off x="7461250" y="1857849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prstClr val="black"/>
                </a:solidFill>
                <a:latin typeface="+mn-lt"/>
              </a:rPr>
              <a:t>G</a:t>
            </a:r>
          </a:p>
        </p:txBody>
      </p:sp>
      <p:sp>
        <p:nvSpPr>
          <p:cNvPr id="71699" name="Text Box 10"/>
          <p:cNvSpPr txBox="1">
            <a:spLocks noChangeArrowheads="1"/>
          </p:cNvSpPr>
          <p:nvPr/>
        </p:nvSpPr>
        <p:spPr bwMode="auto">
          <a:xfrm>
            <a:off x="7985124" y="3581772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prstClr val="black"/>
                </a:solidFill>
                <a:latin typeface="+mn-lt"/>
              </a:rPr>
              <a:t>H</a:t>
            </a:r>
          </a:p>
        </p:txBody>
      </p:sp>
      <p:sp>
        <p:nvSpPr>
          <p:cNvPr id="71700" name="Line 11"/>
          <p:cNvSpPr>
            <a:spLocks noChangeShapeType="1"/>
          </p:cNvSpPr>
          <p:nvPr/>
        </p:nvSpPr>
        <p:spPr bwMode="auto">
          <a:xfrm flipH="1">
            <a:off x="7461250" y="2829399"/>
            <a:ext cx="663575" cy="20002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701" name="Text Box 12"/>
          <p:cNvSpPr txBox="1">
            <a:spLocks noChangeArrowheads="1"/>
          </p:cNvSpPr>
          <p:nvPr/>
        </p:nvSpPr>
        <p:spPr bwMode="auto">
          <a:xfrm>
            <a:off x="7137400" y="2883374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prstClr val="black"/>
                </a:solidFill>
                <a:latin typeface="+mn-lt"/>
              </a:rPr>
              <a:t>M</a:t>
            </a:r>
          </a:p>
        </p:txBody>
      </p:sp>
      <p:sp>
        <p:nvSpPr>
          <p:cNvPr id="71702" name="TextBox 21"/>
          <p:cNvSpPr txBox="1">
            <a:spLocks noChangeArrowheads="1"/>
          </p:cNvSpPr>
          <p:nvPr/>
        </p:nvSpPr>
        <p:spPr bwMode="auto">
          <a:xfrm>
            <a:off x="5572125" y="342312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A</a:t>
            </a:r>
          </a:p>
        </p:txBody>
      </p:sp>
      <p:sp>
        <p:nvSpPr>
          <p:cNvPr id="71703" name="TextBox 22"/>
          <p:cNvSpPr txBox="1">
            <a:spLocks noChangeArrowheads="1"/>
          </p:cNvSpPr>
          <p:nvPr/>
        </p:nvSpPr>
        <p:spPr bwMode="auto">
          <a:xfrm>
            <a:off x="7623175" y="358504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B</a:t>
            </a:r>
          </a:p>
        </p:txBody>
      </p:sp>
      <p:sp>
        <p:nvSpPr>
          <p:cNvPr id="71704" name="TextBox 23"/>
          <p:cNvSpPr txBox="1">
            <a:spLocks noChangeArrowheads="1"/>
          </p:cNvSpPr>
          <p:nvPr/>
        </p:nvSpPr>
        <p:spPr bwMode="auto">
          <a:xfrm>
            <a:off x="7085012" y="218169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C</a:t>
            </a:r>
          </a:p>
        </p:txBody>
      </p:sp>
      <p:sp>
        <p:nvSpPr>
          <p:cNvPr id="71705" name="TextBox 24"/>
          <p:cNvSpPr txBox="1">
            <a:spLocks noChangeArrowheads="1"/>
          </p:cNvSpPr>
          <p:nvPr/>
        </p:nvSpPr>
        <p:spPr bwMode="auto">
          <a:xfrm>
            <a:off x="8108950" y="282939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prstClr val="black"/>
                </a:solidFill>
                <a:latin typeface="+mn-lt"/>
              </a:rPr>
              <a:t>F</a:t>
            </a:r>
          </a:p>
        </p:txBody>
      </p:sp>
      <p:sp>
        <p:nvSpPr>
          <p:cNvPr id="71706" name="TextBox 26"/>
          <p:cNvSpPr txBox="1">
            <a:spLocks noChangeArrowheads="1"/>
          </p:cNvSpPr>
          <p:nvPr/>
        </p:nvSpPr>
        <p:spPr bwMode="auto">
          <a:xfrm>
            <a:off x="8326437" y="358504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prstClr val="black"/>
                </a:solidFill>
                <a:latin typeface="+mn-lt"/>
              </a:rPr>
              <a:t>D</a:t>
            </a:r>
          </a:p>
        </p:txBody>
      </p:sp>
      <p:sp>
        <p:nvSpPr>
          <p:cNvPr id="71707" name="矩形 18"/>
          <p:cNvSpPr>
            <a:spLocks noChangeArrowheads="1"/>
          </p:cNvSpPr>
          <p:nvPr/>
        </p:nvSpPr>
        <p:spPr bwMode="auto">
          <a:xfrm>
            <a:off x="8054975" y="3532662"/>
            <a:ext cx="107950" cy="106362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708" name="矩形 19"/>
          <p:cNvSpPr>
            <a:spLocks noChangeArrowheads="1"/>
          </p:cNvSpPr>
          <p:nvPr/>
        </p:nvSpPr>
        <p:spPr bwMode="auto">
          <a:xfrm rot="-1920000">
            <a:off x="7645400" y="2148362"/>
            <a:ext cx="106362" cy="106362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709" name="矩形 20"/>
          <p:cNvSpPr>
            <a:spLocks noChangeArrowheads="1"/>
          </p:cNvSpPr>
          <p:nvPr/>
        </p:nvSpPr>
        <p:spPr bwMode="auto">
          <a:xfrm rot="4080000">
            <a:off x="7531100" y="3008787"/>
            <a:ext cx="107950" cy="1079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36" name="组合 2"/>
          <p:cNvGrpSpPr>
            <a:grpSpLocks/>
          </p:cNvGrpSpPr>
          <p:nvPr/>
        </p:nvGrpSpPr>
        <p:grpSpPr bwMode="auto">
          <a:xfrm>
            <a:off x="-2214" y="-22413"/>
            <a:ext cx="2006600" cy="476924"/>
            <a:chOff x="263" y="149"/>
            <a:chExt cx="3160" cy="753"/>
          </a:xfrm>
        </p:grpSpPr>
        <p:sp>
          <p:nvSpPr>
            <p:cNvPr id="37" name="文本框 20"/>
            <p:cNvSpPr txBox="1">
              <a:spLocks noChangeArrowheads="1"/>
            </p:cNvSpPr>
            <p:nvPr/>
          </p:nvSpPr>
          <p:spPr bwMode="auto">
            <a:xfrm>
              <a:off x="1026" y="149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40" name="组合 1"/>
            <p:cNvGrpSpPr>
              <a:grpSpLocks/>
            </p:cNvGrpSpPr>
            <p:nvPr/>
          </p:nvGrpSpPr>
          <p:grpSpPr bwMode="auto">
            <a:xfrm>
              <a:off x="263" y="268"/>
              <a:ext cx="3160" cy="619"/>
              <a:chOff x="248" y="159"/>
              <a:chExt cx="3160" cy="619"/>
            </a:xfrm>
          </p:grpSpPr>
          <p:cxnSp>
            <p:nvCxnSpPr>
              <p:cNvPr id="41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 74"/>
              <p:cNvSpPr>
                <a:spLocks noChangeAspect="1" noEditPoints="1"/>
              </p:cNvSpPr>
              <p:nvPr/>
            </p:nvSpPr>
            <p:spPr bwMode="auto">
              <a:xfrm>
                <a:off x="326" y="15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6"/>
          <p:cNvGrpSpPr>
            <a:grpSpLocks/>
          </p:cNvGrpSpPr>
          <p:nvPr/>
        </p:nvGrpSpPr>
        <p:grpSpPr bwMode="auto">
          <a:xfrm>
            <a:off x="3238420" y="485486"/>
            <a:ext cx="2480310" cy="500049"/>
            <a:chOff x="5060" y="904"/>
            <a:chExt cx="3905" cy="787"/>
          </a:xfrm>
        </p:grpSpPr>
        <p:grpSp>
          <p:nvGrpSpPr>
            <p:cNvPr id="44" name="组合 21"/>
            <p:cNvGrpSpPr>
              <a:grpSpLocks noChangeAspect="1"/>
            </p:cNvGrpSpPr>
            <p:nvPr/>
          </p:nvGrpSpPr>
          <p:grpSpPr bwMode="auto">
            <a:xfrm>
              <a:off x="5115" y="984"/>
              <a:ext cx="3797" cy="707"/>
              <a:chOff x="3564387" y="597378"/>
              <a:chExt cx="2247990" cy="419195"/>
            </a:xfrm>
          </p:grpSpPr>
          <p:sp>
            <p:nvSpPr>
              <p:cNvPr id="46" name="缺角矩形 45"/>
              <p:cNvSpPr/>
              <p:nvPr/>
            </p:nvSpPr>
            <p:spPr>
              <a:xfrm rot="3000000">
                <a:off x="4021379" y="598178"/>
                <a:ext cx="419236" cy="418764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缺角矩形 46"/>
              <p:cNvSpPr/>
              <p:nvPr/>
            </p:nvSpPr>
            <p:spPr>
              <a:xfrm rot="3000000">
                <a:off x="4478615" y="598179"/>
                <a:ext cx="419236" cy="418763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缺角矩形 47"/>
              <p:cNvSpPr/>
              <p:nvPr/>
            </p:nvSpPr>
            <p:spPr>
              <a:xfrm rot="3000000">
                <a:off x="4935852" y="598178"/>
                <a:ext cx="419236" cy="418764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缺角矩形 48"/>
              <p:cNvSpPr/>
              <p:nvPr/>
            </p:nvSpPr>
            <p:spPr>
              <a:xfrm rot="3000000">
                <a:off x="3564142" y="598179"/>
                <a:ext cx="419236" cy="418763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缺角矩形 49"/>
              <p:cNvSpPr/>
              <p:nvPr/>
            </p:nvSpPr>
            <p:spPr>
              <a:xfrm rot="3000000">
                <a:off x="5393088" y="598179"/>
                <a:ext cx="419236" cy="418763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5060" y="904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prstClr val="white"/>
                  </a:solidFill>
                </a:rPr>
                <a:t>能力提升题</a:t>
              </a:r>
              <a:endParaRPr lang="en-US" altLang="zh-CN" sz="25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973134" y="998677"/>
            <a:ext cx="7228240" cy="9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如图，已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知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CBD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和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BCE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的平分线相交于点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F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，</a:t>
            </a:r>
            <a:endParaRPr lang="zh-CN" altLang="en-US" sz="2400" b="1" dirty="0">
              <a:solidFill>
                <a:prstClr val="black"/>
              </a:solidFill>
              <a:latin typeface="+mn-lt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求证：点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F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在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DAE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的平分线上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楷体" pitchFamily="49" charset="-122"/>
              </a:rPr>
              <a:t>．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553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72710" grpId="0"/>
      <p:bldP spid="72711" grpId="0"/>
      <p:bldP spid="72712" grpId="0"/>
      <p:bldP spid="71688" grpId="0"/>
      <p:bldP spid="71689" grpId="0"/>
      <p:bldP spid="72715" grpId="0"/>
      <p:bldP spid="71696" grpId="0" animBg="1"/>
      <p:bldP spid="71697" grpId="0" animBg="1"/>
      <p:bldP spid="71698" grpId="0"/>
      <p:bldP spid="71699" grpId="0"/>
      <p:bldP spid="71700" grpId="0" animBg="1"/>
      <p:bldP spid="71701" grpId="0"/>
      <p:bldP spid="71707" grpId="0" animBg="1"/>
      <p:bldP spid="71708" grpId="0" animBg="1"/>
      <p:bldP spid="717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827563" y="1025195"/>
            <a:ext cx="7829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         如图，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直线</a:t>
            </a:r>
            <a:r>
              <a:rPr lang="en-US" altLang="zh-CN" sz="2400" b="1" i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+mn-lt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+mn-lt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+mn-lt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表示三条互相交叉的公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路，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现要建一个货物中转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站，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要求它到三条公路的距离相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等，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可选择的地址有几处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?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画出它的位置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itchFamily="49" charset="-122"/>
              </a:rPr>
              <a:t>. </a:t>
            </a:r>
          </a:p>
        </p:txBody>
      </p:sp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01" y="2640013"/>
            <a:ext cx="275590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2" name="组合 2"/>
          <p:cNvGrpSpPr>
            <a:grpSpLocks/>
          </p:cNvGrpSpPr>
          <p:nvPr/>
        </p:nvGrpSpPr>
        <p:grpSpPr bwMode="auto">
          <a:xfrm>
            <a:off x="3249376" y="539835"/>
            <a:ext cx="2478723" cy="477175"/>
            <a:chOff x="5060" y="974"/>
            <a:chExt cx="3905" cy="751"/>
          </a:xfrm>
        </p:grpSpPr>
        <p:grpSp>
          <p:nvGrpSpPr>
            <p:cNvPr id="72713" name="组合 6"/>
            <p:cNvGrpSpPr>
              <a:grpSpLocks noChangeAspect="1"/>
            </p:cNvGrpSpPr>
            <p:nvPr/>
          </p:nvGrpSpPr>
          <p:grpSpPr bwMode="auto">
            <a:xfrm>
              <a:off x="5115" y="985"/>
              <a:ext cx="3798" cy="708"/>
              <a:chOff x="3564387" y="597378"/>
              <a:chExt cx="2247990" cy="419195"/>
            </a:xfrm>
          </p:grpSpPr>
          <p:sp>
            <p:nvSpPr>
              <p:cNvPr id="8" name="缺角矩形 7"/>
              <p:cNvSpPr/>
              <p:nvPr/>
            </p:nvSpPr>
            <p:spPr>
              <a:xfrm rot="3000000">
                <a:off x="4021947" y="597211"/>
                <a:ext cx="418644" cy="41892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缺角矩形 8"/>
              <p:cNvSpPr/>
              <p:nvPr/>
            </p:nvSpPr>
            <p:spPr>
              <a:xfrm rot="3000000">
                <a:off x="4479356" y="597210"/>
                <a:ext cx="418644" cy="418922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缺角矩形 9"/>
              <p:cNvSpPr/>
              <p:nvPr/>
            </p:nvSpPr>
            <p:spPr>
              <a:xfrm rot="3000000">
                <a:off x="4936765" y="597211"/>
                <a:ext cx="418644" cy="418921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缺角矩形 10"/>
              <p:cNvSpPr/>
              <p:nvPr/>
            </p:nvSpPr>
            <p:spPr>
              <a:xfrm rot="3000000">
                <a:off x="3564538" y="597210"/>
                <a:ext cx="418644" cy="418922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缺角矩形 11"/>
              <p:cNvSpPr/>
              <p:nvPr/>
            </p:nvSpPr>
            <p:spPr>
              <a:xfrm rot="3000000">
                <a:off x="5394174" y="597210"/>
                <a:ext cx="418644" cy="418922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719" name="TextBox 15"/>
            <p:cNvSpPr txBox="1">
              <a:spLocks noChangeArrowheads="1"/>
            </p:cNvSpPr>
            <p:nvPr/>
          </p:nvSpPr>
          <p:spPr bwMode="auto">
            <a:xfrm>
              <a:off x="5060" y="974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prstClr val="white"/>
                  </a:solidFill>
                  <a:latin typeface="+mn-lt"/>
                </a:rPr>
                <a:t>拓广探索题</a:t>
              </a:r>
              <a:endParaRPr lang="en-US" altLang="zh-CN" sz="2500" b="1" dirty="0">
                <a:solidFill>
                  <a:prstClr val="white"/>
                </a:solidFill>
                <a:latin typeface="+mn-lt"/>
              </a:endParaRPr>
            </a:p>
          </p:txBody>
        </p:sp>
      </p:grpSp>
      <p:grpSp>
        <p:nvGrpSpPr>
          <p:cNvPr id="17" name="组合 2"/>
          <p:cNvGrpSpPr>
            <a:grpSpLocks/>
          </p:cNvGrpSpPr>
          <p:nvPr/>
        </p:nvGrpSpPr>
        <p:grpSpPr bwMode="auto">
          <a:xfrm>
            <a:off x="-2214" y="-22413"/>
            <a:ext cx="2006600" cy="476924"/>
            <a:chOff x="263" y="149"/>
            <a:chExt cx="3160" cy="753"/>
          </a:xfrm>
        </p:grpSpPr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1026" y="149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19" name="组合 1"/>
            <p:cNvGrpSpPr>
              <a:grpSpLocks/>
            </p:cNvGrpSpPr>
            <p:nvPr/>
          </p:nvGrpSpPr>
          <p:grpSpPr bwMode="auto">
            <a:xfrm>
              <a:off x="263" y="268"/>
              <a:ext cx="3160" cy="619"/>
              <a:chOff x="248" y="159"/>
              <a:chExt cx="3160" cy="619"/>
            </a:xfrm>
          </p:grpSpPr>
          <p:cxnSp>
            <p:nvCxnSpPr>
              <p:cNvPr id="20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74"/>
              <p:cNvSpPr>
                <a:spLocks noChangeAspect="1" noEditPoints="1"/>
              </p:cNvSpPr>
              <p:nvPr/>
            </p:nvSpPr>
            <p:spPr bwMode="auto">
              <a:xfrm>
                <a:off x="326" y="15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16882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Line 7"/>
          <p:cNvSpPr>
            <a:spLocks noChangeShapeType="1"/>
          </p:cNvSpPr>
          <p:nvPr/>
        </p:nvSpPr>
        <p:spPr bwMode="auto">
          <a:xfrm flipV="1">
            <a:off x="3851275" y="1229317"/>
            <a:ext cx="774700" cy="1492250"/>
          </a:xfrm>
          <a:prstGeom prst="line">
            <a:avLst/>
          </a:prstGeom>
          <a:noFill/>
          <a:ln w="412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H="1" flipV="1">
            <a:off x="4221163" y="1143592"/>
            <a:ext cx="1125537" cy="1595437"/>
          </a:xfrm>
          <a:prstGeom prst="line">
            <a:avLst/>
          </a:prstGeom>
          <a:noFill/>
          <a:ln w="412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3001963" y="2743792"/>
            <a:ext cx="827087" cy="1585912"/>
          </a:xfrm>
          <a:prstGeom prst="line">
            <a:avLst/>
          </a:prstGeom>
          <a:noFill/>
          <a:ln w="41275">
            <a:solidFill>
              <a:srgbClr val="8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>
            <a:off x="2859088" y="3634379"/>
            <a:ext cx="1768475" cy="157163"/>
          </a:xfrm>
          <a:prstGeom prst="line">
            <a:avLst/>
          </a:prstGeom>
          <a:noFill/>
          <a:ln w="41275">
            <a:solidFill>
              <a:srgbClr val="8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5373688" y="2767604"/>
            <a:ext cx="1074737" cy="1522413"/>
          </a:xfrm>
          <a:prstGeom prst="line">
            <a:avLst/>
          </a:prstGeom>
          <a:noFill/>
          <a:ln w="41275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V="1">
            <a:off x="4625975" y="3472454"/>
            <a:ext cx="1611313" cy="157163"/>
          </a:xfrm>
          <a:prstGeom prst="line">
            <a:avLst/>
          </a:prstGeom>
          <a:noFill/>
          <a:ln w="41275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>
            <a:off x="3862388" y="2770779"/>
            <a:ext cx="1127125" cy="461963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H="1">
            <a:off x="4219575" y="2753317"/>
            <a:ext cx="1144588" cy="449262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4368800" y="3059704"/>
            <a:ext cx="5730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altLang="zh-CN" sz="2100" b="1" baseline="-2500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4464050" y="1307104"/>
            <a:ext cx="5730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zh-CN" sz="2100" b="1" baseline="-25000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221038" y="3708992"/>
            <a:ext cx="5746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solidFill>
                  <a:srgbClr val="CC0099"/>
                </a:solidFill>
                <a:latin typeface="+mn-lt"/>
              </a:rPr>
              <a:t>P</a:t>
            </a:r>
            <a:r>
              <a:rPr lang="en-US" altLang="zh-CN" sz="2100" b="1" baseline="-25000" dirty="0">
                <a:solidFill>
                  <a:srgbClr val="CC0099"/>
                </a:solidFill>
                <a:latin typeface="+mn-lt"/>
              </a:rPr>
              <a:t>3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6032500" y="3470867"/>
            <a:ext cx="5746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solidFill>
                  <a:srgbClr val="006600"/>
                </a:solidFill>
                <a:latin typeface="+mn-lt"/>
              </a:rPr>
              <a:t>P</a:t>
            </a:r>
            <a:r>
              <a:rPr lang="en-US" altLang="zh-CN" sz="2100" b="1" baseline="-25000" dirty="0">
                <a:solidFill>
                  <a:srgbClr val="006600"/>
                </a:solidFill>
                <a:latin typeface="+mn-lt"/>
              </a:rPr>
              <a:t>4</a:t>
            </a:r>
          </a:p>
        </p:txBody>
      </p:sp>
      <p:sp>
        <p:nvSpPr>
          <p:cNvPr id="73741" name="Text Box 19"/>
          <p:cNvSpPr txBox="1">
            <a:spLocks noChangeArrowheads="1"/>
          </p:cNvSpPr>
          <p:nvPr/>
        </p:nvSpPr>
        <p:spPr bwMode="auto">
          <a:xfrm>
            <a:off x="6270621" y="2359495"/>
            <a:ext cx="7842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altLang="zh-CN" sz="2700" b="1" i="1" baseline="-25000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73742" name="Text Box 20"/>
          <p:cNvSpPr txBox="1">
            <a:spLocks noChangeArrowheads="1"/>
          </p:cNvSpPr>
          <p:nvPr/>
        </p:nvSpPr>
        <p:spPr bwMode="auto">
          <a:xfrm>
            <a:off x="5224463" y="4520204"/>
            <a:ext cx="7842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i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altLang="zh-CN" sz="2700" baseline="-250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73743" name="Text Box 21"/>
          <p:cNvSpPr txBox="1">
            <a:spLocks noChangeArrowheads="1"/>
          </p:cNvSpPr>
          <p:nvPr/>
        </p:nvSpPr>
        <p:spPr bwMode="auto">
          <a:xfrm>
            <a:off x="3524250" y="4593229"/>
            <a:ext cx="7826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i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altLang="zh-CN" sz="2700" baseline="-25000" dirty="0">
                <a:solidFill>
                  <a:srgbClr val="000000"/>
                </a:solidFill>
                <a:latin typeface="+mn-lt"/>
              </a:rPr>
              <a:t>3</a:t>
            </a:r>
          </a:p>
        </p:txBody>
      </p:sp>
      <p:sp>
        <p:nvSpPr>
          <p:cNvPr id="73744" name="Line 44"/>
          <p:cNvSpPr>
            <a:spLocks noChangeShapeType="1"/>
          </p:cNvSpPr>
          <p:nvPr/>
        </p:nvSpPr>
        <p:spPr bwMode="auto">
          <a:xfrm flipV="1">
            <a:off x="2640013" y="2753317"/>
            <a:ext cx="3729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73745" name="Line 45"/>
          <p:cNvSpPr>
            <a:spLocks noChangeShapeType="1"/>
          </p:cNvSpPr>
          <p:nvPr/>
        </p:nvSpPr>
        <p:spPr bwMode="auto">
          <a:xfrm>
            <a:off x="2930525" y="1735729"/>
            <a:ext cx="2566988" cy="289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3746" name="Line 46"/>
          <p:cNvSpPr>
            <a:spLocks noChangeShapeType="1"/>
          </p:cNvSpPr>
          <p:nvPr/>
        </p:nvSpPr>
        <p:spPr bwMode="auto">
          <a:xfrm flipV="1">
            <a:off x="3657600" y="1808754"/>
            <a:ext cx="2535238" cy="290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5" name="组合 2"/>
          <p:cNvGrpSpPr>
            <a:grpSpLocks/>
          </p:cNvGrpSpPr>
          <p:nvPr/>
        </p:nvGrpSpPr>
        <p:grpSpPr bwMode="auto">
          <a:xfrm>
            <a:off x="-2214" y="-22413"/>
            <a:ext cx="2006600" cy="476924"/>
            <a:chOff x="263" y="149"/>
            <a:chExt cx="3160" cy="753"/>
          </a:xfrm>
        </p:grpSpPr>
        <p:sp>
          <p:nvSpPr>
            <p:cNvPr id="26" name="文本框 20"/>
            <p:cNvSpPr txBox="1">
              <a:spLocks noChangeArrowheads="1"/>
            </p:cNvSpPr>
            <p:nvPr/>
          </p:nvSpPr>
          <p:spPr bwMode="auto">
            <a:xfrm>
              <a:off x="1026" y="149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27" name="组合 1"/>
            <p:cNvGrpSpPr>
              <a:grpSpLocks/>
            </p:cNvGrpSpPr>
            <p:nvPr/>
          </p:nvGrpSpPr>
          <p:grpSpPr bwMode="auto">
            <a:xfrm>
              <a:off x="263" y="268"/>
              <a:ext cx="3160" cy="619"/>
              <a:chOff x="248" y="159"/>
              <a:chExt cx="3160" cy="619"/>
            </a:xfrm>
          </p:grpSpPr>
          <p:cxnSp>
            <p:nvCxnSpPr>
              <p:cNvPr id="28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74"/>
              <p:cNvSpPr>
                <a:spLocks noChangeAspect="1" noEditPoints="1"/>
              </p:cNvSpPr>
              <p:nvPr/>
            </p:nvSpPr>
            <p:spPr bwMode="auto">
              <a:xfrm>
                <a:off x="326" y="15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"/>
          <p:cNvGrpSpPr>
            <a:grpSpLocks/>
          </p:cNvGrpSpPr>
          <p:nvPr/>
        </p:nvGrpSpPr>
        <p:grpSpPr bwMode="auto">
          <a:xfrm>
            <a:off x="3249376" y="539835"/>
            <a:ext cx="2478723" cy="477175"/>
            <a:chOff x="5060" y="974"/>
            <a:chExt cx="3905" cy="751"/>
          </a:xfrm>
        </p:grpSpPr>
        <p:grpSp>
          <p:nvGrpSpPr>
            <p:cNvPr id="31" name="组合 6"/>
            <p:cNvGrpSpPr>
              <a:grpSpLocks noChangeAspect="1"/>
            </p:cNvGrpSpPr>
            <p:nvPr/>
          </p:nvGrpSpPr>
          <p:grpSpPr bwMode="auto">
            <a:xfrm>
              <a:off x="5115" y="985"/>
              <a:ext cx="3798" cy="708"/>
              <a:chOff x="3564387" y="597378"/>
              <a:chExt cx="2247990" cy="419195"/>
            </a:xfrm>
          </p:grpSpPr>
          <p:sp>
            <p:nvSpPr>
              <p:cNvPr id="33" name="缺角矩形 32"/>
              <p:cNvSpPr/>
              <p:nvPr/>
            </p:nvSpPr>
            <p:spPr>
              <a:xfrm rot="3000000">
                <a:off x="4021947" y="597211"/>
                <a:ext cx="418644" cy="41892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缺角矩形 33"/>
              <p:cNvSpPr/>
              <p:nvPr/>
            </p:nvSpPr>
            <p:spPr>
              <a:xfrm rot="3000000">
                <a:off x="4479356" y="597210"/>
                <a:ext cx="418644" cy="418922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缺角矩形 34"/>
              <p:cNvSpPr/>
              <p:nvPr/>
            </p:nvSpPr>
            <p:spPr>
              <a:xfrm rot="3000000">
                <a:off x="4936765" y="597211"/>
                <a:ext cx="418644" cy="418921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缺角矩形 35"/>
              <p:cNvSpPr/>
              <p:nvPr/>
            </p:nvSpPr>
            <p:spPr>
              <a:xfrm rot="3000000">
                <a:off x="3564538" y="597210"/>
                <a:ext cx="418644" cy="418922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缺角矩形 36"/>
              <p:cNvSpPr/>
              <p:nvPr/>
            </p:nvSpPr>
            <p:spPr>
              <a:xfrm rot="3000000">
                <a:off x="5394174" y="597210"/>
                <a:ext cx="418644" cy="418922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5060" y="974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prstClr val="white"/>
                  </a:solidFill>
                  <a:latin typeface="+mn-lt"/>
                </a:rPr>
                <a:t>拓广探索题</a:t>
              </a:r>
              <a:endParaRPr lang="en-US" altLang="zh-CN" sz="2500" b="1" dirty="0">
                <a:solidFill>
                  <a:prstClr val="white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966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7" grpId="0" animBg="1"/>
      <p:bldP spid="129038" grpId="0" animBg="1"/>
      <p:bldP spid="129039" grpId="0"/>
      <p:bldP spid="129040" grpId="0"/>
      <p:bldP spid="129041" grpId="0"/>
      <p:bldP spid="1290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2063" y="2159772"/>
            <a:ext cx="1774242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角平分线</a:t>
            </a:r>
          </a:p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的判定定理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97163" y="1071563"/>
            <a:ext cx="755650" cy="41433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6350" y="788988"/>
            <a:ext cx="4401960" cy="1061829"/>
          </a:xfrm>
          <a:prstGeom prst="rect">
            <a:avLst/>
          </a:prstGeom>
          <a:noFill/>
          <a:ln w="25400">
            <a:solidFill>
              <a:srgbClr val="404040">
                <a:alpha val="5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角的内部到角两边距离相等的点</a:t>
            </a:r>
            <a:r>
              <a:rPr lang="zh-CN" altLang="en-US" sz="2100" b="1" dirty="0">
                <a:latin typeface="宋体" pitchFamily="2" charset="-122"/>
              </a:rPr>
              <a:t>在这个角的平分线上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97161" y="2247900"/>
            <a:ext cx="739777" cy="41549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dist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7938" y="2160588"/>
            <a:ext cx="4400372" cy="501356"/>
          </a:xfrm>
          <a:prstGeom prst="rect">
            <a:avLst/>
          </a:prstGeom>
          <a:noFill/>
          <a:ln w="25400">
            <a:solidFill>
              <a:srgbClr val="404040">
                <a:alpha val="5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宋体" pitchFamily="2" charset="-122"/>
              </a:rPr>
              <a:t>判断一个点是否在角的平分线上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97162" y="3760788"/>
            <a:ext cx="773331" cy="4127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7938" y="3716485"/>
            <a:ext cx="4400373" cy="501356"/>
          </a:xfrm>
          <a:prstGeom prst="rect">
            <a:avLst/>
          </a:prstGeom>
          <a:noFill/>
          <a:ln w="25400">
            <a:solidFill>
              <a:srgbClr val="404040">
                <a:alpha val="5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宋体" pitchFamily="2" charset="-122"/>
              </a:rPr>
              <a:t>三角形的角平分线相交</a:t>
            </a:r>
            <a:r>
              <a:rPr lang="zh-CN" altLang="en-US" sz="2100" b="1" dirty="0">
                <a:latin typeface="宋体" pitchFamily="2" charset="-122"/>
                <a:sym typeface="宋体" pitchFamily="2" charset="-122"/>
              </a:rPr>
              <a:t>于</a:t>
            </a:r>
            <a:r>
              <a:rPr lang="zh-CN" altLang="en-US" sz="2100" b="1" dirty="0">
                <a:solidFill>
                  <a:srgbClr val="FF0000"/>
                </a:solidFill>
                <a:latin typeface="宋体" pitchFamily="2" charset="-122"/>
              </a:rPr>
              <a:t>内部一点</a:t>
            </a:r>
          </a:p>
        </p:txBody>
      </p:sp>
      <p:sp>
        <p:nvSpPr>
          <p:cNvPr id="10" name="左大括号 9"/>
          <p:cNvSpPr>
            <a:spLocks/>
          </p:cNvSpPr>
          <p:nvPr/>
        </p:nvSpPr>
        <p:spPr bwMode="auto">
          <a:xfrm>
            <a:off x="2482850" y="1231900"/>
            <a:ext cx="107950" cy="2755900"/>
          </a:xfrm>
          <a:prstGeom prst="leftBrace">
            <a:avLst>
              <a:gd name="adj1" fmla="val 6028"/>
              <a:gd name="adj2" fmla="val 50000"/>
            </a:avLst>
          </a:prstGeom>
          <a:noFill/>
          <a:ln w="25400">
            <a:solidFill>
              <a:schemeClr val="tx1">
                <a:alpha val="29018"/>
              </a:schemeClr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15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</a:p>
        </p:txBody>
      </p:sp>
      <p:sp>
        <p:nvSpPr>
          <p:cNvPr id="11" name="右箭头 10"/>
          <p:cNvSpPr/>
          <p:nvPr/>
        </p:nvSpPr>
        <p:spPr bwMode="auto">
          <a:xfrm>
            <a:off x="3481388" y="1112838"/>
            <a:ext cx="325437" cy="271462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5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3478883" y="2312988"/>
            <a:ext cx="325437" cy="269875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5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3492500" y="3813175"/>
            <a:ext cx="325438" cy="271463"/>
          </a:xfrm>
          <a:prstGeom prst="rightArrow">
            <a:avLst/>
          </a:prstGeom>
          <a:solidFill>
            <a:schemeClr val="accent6">
              <a:lumMod val="7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5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4764" name="组合 1"/>
          <p:cNvGrpSpPr>
            <a:grpSpLocks/>
          </p:cNvGrpSpPr>
          <p:nvPr/>
        </p:nvGrpSpPr>
        <p:grpSpPr bwMode="auto">
          <a:xfrm>
            <a:off x="3466" y="-34459"/>
            <a:ext cx="2006600" cy="477838"/>
            <a:chOff x="227" y="33"/>
            <a:chExt cx="3160" cy="752"/>
          </a:xfrm>
        </p:grpSpPr>
        <p:cxnSp>
          <p:nvCxnSpPr>
            <p:cNvPr id="17" name="直线连接符 16"/>
            <p:cNvCxnSpPr/>
            <p:nvPr/>
          </p:nvCxnSpPr>
          <p:spPr>
            <a:xfrm>
              <a:off x="227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766" name="文本框 17"/>
            <p:cNvSpPr txBox="1">
              <a:spLocks noChangeArrowheads="1"/>
            </p:cNvSpPr>
            <p:nvPr/>
          </p:nvSpPr>
          <p:spPr bwMode="auto">
            <a:xfrm>
              <a:off x="1010" y="33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solidFill>
                    <a:prstClr val="black"/>
                  </a:solidFill>
                  <a:latin typeface="宋体" pitchFamily="2" charset="-122"/>
                  <a:cs typeface="Yuanti SC"/>
                </a:rPr>
                <a:t>课堂小结</a:t>
              </a:r>
            </a:p>
          </p:txBody>
        </p:sp>
        <p:sp>
          <p:nvSpPr>
            <p:cNvPr id="2" name="Freeform 74"/>
            <p:cNvSpPr>
              <a:spLocks noChangeAspect="1" noEditPoints="1"/>
            </p:cNvSpPr>
            <p:nvPr/>
          </p:nvSpPr>
          <p:spPr bwMode="auto">
            <a:xfrm>
              <a:off x="342" y="158"/>
              <a:ext cx="568" cy="502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1456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文本框 7"/>
          <p:cNvSpPr txBox="1">
            <a:spLocks noChangeArrowheads="1"/>
          </p:cNvSpPr>
          <p:nvPr/>
        </p:nvSpPr>
        <p:spPr bwMode="auto">
          <a:xfrm>
            <a:off x="348871" y="-26070"/>
            <a:ext cx="14668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500" b="1" dirty="0">
                <a:latin typeface="+mn-lt"/>
                <a:cs typeface="Yuanti SC"/>
              </a:rPr>
              <a:t>课后作业</a:t>
            </a:r>
          </a:p>
        </p:txBody>
      </p:sp>
      <p:grpSp>
        <p:nvGrpSpPr>
          <p:cNvPr id="88068" name="组合 1"/>
          <p:cNvGrpSpPr>
            <a:grpSpLocks/>
          </p:cNvGrpSpPr>
          <p:nvPr/>
        </p:nvGrpSpPr>
        <p:grpSpPr bwMode="auto">
          <a:xfrm>
            <a:off x="-9001" y="63016"/>
            <a:ext cx="2006600" cy="381967"/>
            <a:chOff x="248" y="176"/>
            <a:chExt cx="3160" cy="602"/>
          </a:xfrm>
        </p:grpSpPr>
        <p:cxnSp>
          <p:nvCxnSpPr>
            <p:cNvPr id="7" name="直线连接符 6"/>
            <p:cNvCxnSpPr/>
            <p:nvPr/>
          </p:nvCxnSpPr>
          <p:spPr>
            <a:xfrm>
              <a:off x="248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4"/>
            <p:cNvSpPr>
              <a:spLocks noChangeAspect="1" noEditPoints="1"/>
            </p:cNvSpPr>
            <p:nvPr/>
          </p:nvSpPr>
          <p:spPr bwMode="auto">
            <a:xfrm>
              <a:off x="343" y="176"/>
              <a:ext cx="568" cy="503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等腰三角形 7"/>
          <p:cNvSpPr/>
          <p:nvPr>
            <p:custDataLst>
              <p:tags r:id="rId1"/>
            </p:custDataLst>
          </p:nvPr>
        </p:nvSpPr>
        <p:spPr bwMode="auto">
          <a:xfrm rot="16200000">
            <a:off x="763231" y="995212"/>
            <a:ext cx="3283208" cy="3057488"/>
          </a:xfrm>
          <a:prstGeom prst="triangle">
            <a:avLst/>
          </a:pr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 bwMode="auto">
          <a:xfrm>
            <a:off x="875968" y="1651854"/>
            <a:ext cx="1744204" cy="1744205"/>
          </a:xfrm>
          <a:prstGeom prst="ellipse">
            <a:avLst/>
          </a:prstGeom>
          <a:solidFill>
            <a:srgbClr val="4276AA"/>
          </a:solidFill>
          <a:ln w="9525">
            <a:noFill/>
            <a:round/>
          </a:ln>
        </p:spPr>
        <p:txBody>
          <a:bodyPr vert="horz" wrap="square" lIns="67500" tIns="67500" rIns="67500" bIns="67500" anchor="ctr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</a:t>
            </a:r>
          </a:p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3925439" y="1798935"/>
            <a:ext cx="101088" cy="531880"/>
          </a:xfrm>
          <a:prstGeom prst="round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3925439" y="2732921"/>
            <a:ext cx="101088" cy="531880"/>
          </a:xfrm>
          <a:prstGeom prst="roundRect">
            <a:avLst/>
          </a:prstGeom>
          <a:solidFill>
            <a:srgbClr val="40A693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 bwMode="auto">
          <a:xfrm>
            <a:off x="4183511" y="1651899"/>
            <a:ext cx="1544955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178AA1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教材作业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 bwMode="auto">
          <a:xfrm>
            <a:off x="4183511" y="1989084"/>
            <a:ext cx="5541169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从课后习题中选取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 bwMode="auto">
          <a:xfrm>
            <a:off x="4183511" y="2585826"/>
            <a:ext cx="1545431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40A693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自主安排</a:t>
            </a: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 bwMode="auto">
          <a:xfrm>
            <a:off x="4183511" y="2888244"/>
            <a:ext cx="3659505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配套练习册练习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3"/>
          <p:cNvSpPr txBox="1"/>
          <p:nvPr/>
        </p:nvSpPr>
        <p:spPr>
          <a:xfrm>
            <a:off x="652522" y="1498425"/>
            <a:ext cx="7834196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CN" altLang="en-US" sz="6600" b="1" noProof="1">
                <a:solidFill>
                  <a:srgbClr val="FF6600"/>
                </a:solidFill>
                <a:latin typeface="宋体" panose="02010600030101010101" pitchFamily="2" charset="-122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248532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788988"/>
            <a:ext cx="3884612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2411413" y="1598613"/>
            <a:ext cx="2646362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09825" y="2190750"/>
            <a:ext cx="1241425" cy="167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411413" y="2192338"/>
            <a:ext cx="2430462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20938" y="1601788"/>
            <a:ext cx="2646362" cy="2266950"/>
            <a:chOff x="0" y="0"/>
            <a:chExt cx="5557" cy="4763"/>
          </a:xfrm>
        </p:grpSpPr>
        <p:sp>
          <p:nvSpPr>
            <p:cNvPr id="61446" name="Line 7"/>
            <p:cNvSpPr>
              <a:spLocks noChangeShapeType="1"/>
            </p:cNvSpPr>
            <p:nvPr/>
          </p:nvSpPr>
          <p:spPr bwMode="auto">
            <a:xfrm flipV="1">
              <a:off x="1" y="0"/>
              <a:ext cx="5556" cy="1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7" name="Line 8"/>
            <p:cNvSpPr>
              <a:spLocks noChangeShapeType="1"/>
            </p:cNvSpPr>
            <p:nvPr/>
          </p:nvSpPr>
          <p:spPr bwMode="auto">
            <a:xfrm>
              <a:off x="0" y="1247"/>
              <a:ext cx="2608" cy="35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8" name="Line 9"/>
            <p:cNvSpPr>
              <a:spLocks noChangeShapeType="1"/>
            </p:cNvSpPr>
            <p:nvPr/>
          </p:nvSpPr>
          <p:spPr bwMode="auto">
            <a:xfrm>
              <a:off x="0" y="1247"/>
              <a:ext cx="510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" name="WordArt 6"/>
          <p:cNvSpPr>
            <a:spLocks noChangeArrowheads="1" noChangeShapeType="1" noTextEdit="1"/>
          </p:cNvSpPr>
          <p:nvPr/>
        </p:nvSpPr>
        <p:spPr bwMode="auto">
          <a:xfrm>
            <a:off x="3441700" y="617538"/>
            <a:ext cx="1666875" cy="3429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zh-CN" altLang="en-US" sz="2700" b="1" kern="10" dirty="0">
                <a:solidFill>
                  <a:srgbClr val="0000FF"/>
                </a:solidFill>
                <a:latin typeface="宋体" pitchFamily="2" charset="-122"/>
              </a:rPr>
              <a:t>提炼图形</a:t>
            </a:r>
          </a:p>
        </p:txBody>
      </p:sp>
      <p:grpSp>
        <p:nvGrpSpPr>
          <p:cNvPr id="15" name="组合 2"/>
          <p:cNvGrpSpPr>
            <a:grpSpLocks/>
          </p:cNvGrpSpPr>
          <p:nvPr/>
        </p:nvGrpSpPr>
        <p:grpSpPr bwMode="auto">
          <a:xfrm>
            <a:off x="5039" y="-22443"/>
            <a:ext cx="2006600" cy="477837"/>
            <a:chOff x="123" y="40"/>
            <a:chExt cx="3160" cy="752"/>
          </a:xfrm>
        </p:grpSpPr>
        <p:cxnSp>
          <p:nvCxnSpPr>
            <p:cNvPr id="16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18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7169E-6 L 0.25104 0.229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6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99950" y="657080"/>
            <a:ext cx="7484627" cy="2012859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              如图，是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一个角平分</a:t>
            </a: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仪，其中</a:t>
            </a:r>
            <a:r>
              <a:rPr kumimoji="1" lang="en-US" altLang="zh-CN" sz="2400" b="1" i="1" dirty="0" smtClean="0">
                <a:latin typeface="+mn-lt"/>
                <a:ea typeface="楷体" pitchFamily="49" charset="-122"/>
              </a:rPr>
              <a:t>AB=AD</a:t>
            </a: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kumimoji="1" lang="en-US" altLang="zh-CN" sz="2400" b="1" i="1" dirty="0" smtClean="0">
                <a:latin typeface="+mn-lt"/>
                <a:ea typeface="楷体" pitchFamily="49" charset="-122"/>
              </a:rPr>
              <a:t>BC=DC</a:t>
            </a:r>
            <a:r>
              <a:rPr kumimoji="1" lang="en-US" altLang="zh-CN" sz="2400" b="1" dirty="0">
                <a:latin typeface="+mn-lt"/>
                <a:ea typeface="楷体" pitchFamily="49" charset="-122"/>
              </a:rPr>
              <a:t>.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将点</a:t>
            </a:r>
            <a:r>
              <a:rPr kumimoji="1" lang="en-US" altLang="zh-CN" sz="2400" b="1" i="1" dirty="0">
                <a:latin typeface="+mn-lt"/>
                <a:ea typeface="楷体" pitchFamily="49" charset="-122"/>
              </a:rPr>
              <a:t>A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放在角的顶</a:t>
            </a: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点，</a:t>
            </a:r>
            <a:r>
              <a:rPr kumimoji="1" lang="en-US" altLang="zh-CN" sz="2400" b="1" i="1" dirty="0" smtClean="0">
                <a:latin typeface="+mn-lt"/>
                <a:ea typeface="楷体" pitchFamily="49" charset="-122"/>
              </a:rPr>
              <a:t>AB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和</a:t>
            </a:r>
            <a:r>
              <a:rPr kumimoji="1" lang="en-US" altLang="zh-CN" sz="2400" b="1" i="1" dirty="0">
                <a:latin typeface="+mn-lt"/>
                <a:ea typeface="楷体" pitchFamily="49" charset="-122"/>
              </a:rPr>
              <a:t>AD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沿着角的两边放</a:t>
            </a: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下，沿</a:t>
            </a:r>
            <a:r>
              <a:rPr kumimoji="1" lang="en-US" altLang="zh-CN" sz="2400" b="1" i="1" dirty="0">
                <a:latin typeface="+mn-lt"/>
                <a:ea typeface="楷体" pitchFamily="49" charset="-122"/>
              </a:rPr>
              <a:t>AC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画一条射线</a:t>
            </a:r>
            <a:r>
              <a:rPr kumimoji="1" lang="en-US" altLang="zh-CN" sz="2400" b="1" i="1" dirty="0" smtClean="0">
                <a:latin typeface="+mn-lt"/>
                <a:ea typeface="楷体" pitchFamily="49" charset="-122"/>
              </a:rPr>
              <a:t>AE</a:t>
            </a: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，</a:t>
            </a:r>
            <a:r>
              <a:rPr kumimoji="1" lang="en-US" altLang="zh-CN" sz="2400" b="1" i="1" dirty="0" smtClean="0">
                <a:latin typeface="+mn-lt"/>
                <a:ea typeface="楷体" pitchFamily="49" charset="-122"/>
              </a:rPr>
              <a:t>AE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就是角平分</a:t>
            </a:r>
            <a:r>
              <a:rPr kumimoji="1" lang="zh-CN" altLang="en-US" sz="2400" b="1" dirty="0" smtClean="0">
                <a:latin typeface="+mn-lt"/>
                <a:ea typeface="楷体" pitchFamily="49" charset="-122"/>
              </a:rPr>
              <a:t>线，你</a:t>
            </a:r>
            <a:r>
              <a:rPr kumimoji="1" lang="zh-CN" altLang="en-US" sz="2400" b="1" dirty="0">
                <a:latin typeface="+mn-lt"/>
                <a:ea typeface="楷体" pitchFamily="49" charset="-122"/>
              </a:rPr>
              <a:t>能说明它的道理吗</a:t>
            </a:r>
            <a:r>
              <a:rPr kumimoji="1" lang="en-US" altLang="zh-CN" sz="2400" b="1" dirty="0">
                <a:latin typeface="+mn-lt"/>
                <a:ea typeface="楷体" pitchFamily="49" charset="-122"/>
              </a:rPr>
              <a:t>?</a:t>
            </a:r>
            <a:endParaRPr lang="en-US" altLang="zh-CN" sz="2400" b="1" dirty="0">
              <a:latin typeface="+mn-lt"/>
              <a:ea typeface="楷体" pitchFamily="49" charset="-122"/>
            </a:endParaRPr>
          </a:p>
        </p:txBody>
      </p:sp>
      <p:grpSp>
        <p:nvGrpSpPr>
          <p:cNvPr id="62466" name="组合 69"/>
          <p:cNvGrpSpPr>
            <a:grpSpLocks/>
          </p:cNvGrpSpPr>
          <p:nvPr/>
        </p:nvGrpSpPr>
        <p:grpSpPr bwMode="auto">
          <a:xfrm>
            <a:off x="6013692" y="2307129"/>
            <a:ext cx="1804988" cy="2605087"/>
            <a:chOff x="3765398" y="2766414"/>
            <a:chExt cx="2405595" cy="3470898"/>
          </a:xfrm>
        </p:grpSpPr>
        <p:cxnSp>
          <p:nvCxnSpPr>
            <p:cNvPr id="62467" name="直接连接符 47"/>
            <p:cNvCxnSpPr>
              <a:cxnSpLocks noChangeShapeType="1"/>
            </p:cNvCxnSpPr>
            <p:nvPr/>
          </p:nvCxnSpPr>
          <p:spPr bwMode="auto">
            <a:xfrm>
              <a:off x="4154466" y="4552100"/>
              <a:ext cx="792104" cy="792088"/>
            </a:xfrm>
            <a:prstGeom prst="line">
              <a:avLst/>
            </a:prstGeom>
            <a:noFill/>
            <a:ln w="152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68" name="直接连接符 49"/>
            <p:cNvCxnSpPr>
              <a:cxnSpLocks noChangeShapeType="1"/>
            </p:cNvCxnSpPr>
            <p:nvPr/>
          </p:nvCxnSpPr>
          <p:spPr bwMode="auto">
            <a:xfrm flipV="1">
              <a:off x="4889060" y="4566614"/>
              <a:ext cx="792072" cy="792088"/>
            </a:xfrm>
            <a:prstGeom prst="line">
              <a:avLst/>
            </a:prstGeom>
            <a:noFill/>
            <a:ln w="152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69" name="直接连接符 58"/>
            <p:cNvCxnSpPr>
              <a:cxnSpLocks noChangeShapeType="1"/>
            </p:cNvCxnSpPr>
            <p:nvPr/>
          </p:nvCxnSpPr>
          <p:spPr bwMode="auto">
            <a:xfrm flipH="1">
              <a:off x="3851920" y="3140968"/>
              <a:ext cx="1080120" cy="20882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0" name="直接连接符 59"/>
            <p:cNvCxnSpPr>
              <a:cxnSpLocks noChangeShapeType="1"/>
            </p:cNvCxnSpPr>
            <p:nvPr/>
          </p:nvCxnSpPr>
          <p:spPr bwMode="auto">
            <a:xfrm>
              <a:off x="4932040" y="3140968"/>
              <a:ext cx="1080120" cy="20882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1" name="直接连接符 34"/>
            <p:cNvCxnSpPr>
              <a:cxnSpLocks noChangeShapeType="1"/>
            </p:cNvCxnSpPr>
            <p:nvPr/>
          </p:nvCxnSpPr>
          <p:spPr bwMode="auto">
            <a:xfrm flipH="1">
              <a:off x="4139952" y="3068960"/>
              <a:ext cx="829806" cy="1584176"/>
            </a:xfrm>
            <a:prstGeom prst="line">
              <a:avLst/>
            </a:prstGeom>
            <a:noFill/>
            <a:ln w="152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2" name="直接连接符 37"/>
            <p:cNvCxnSpPr>
              <a:cxnSpLocks noChangeShapeType="1"/>
            </p:cNvCxnSpPr>
            <p:nvPr/>
          </p:nvCxnSpPr>
          <p:spPr bwMode="auto">
            <a:xfrm>
              <a:off x="4894322" y="3068960"/>
              <a:ext cx="829806" cy="1584176"/>
            </a:xfrm>
            <a:prstGeom prst="line">
              <a:avLst/>
            </a:prstGeom>
            <a:noFill/>
            <a:ln w="152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3" name="直接连接符 56"/>
            <p:cNvCxnSpPr>
              <a:cxnSpLocks noChangeShapeType="1"/>
            </p:cNvCxnSpPr>
            <p:nvPr/>
          </p:nvCxnSpPr>
          <p:spPr bwMode="auto">
            <a:xfrm>
              <a:off x="4932040" y="3140968"/>
              <a:ext cx="0" cy="3096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4" name="TextBox 64"/>
            <p:cNvSpPr txBox="1">
              <a:spLocks noChangeArrowheads="1"/>
            </p:cNvSpPr>
            <p:nvPr/>
          </p:nvSpPr>
          <p:spPr bwMode="auto">
            <a:xfrm>
              <a:off x="4975020" y="2766414"/>
              <a:ext cx="446865" cy="49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A</a:t>
              </a:r>
              <a:endParaRPr lang="zh-CN" altLang="en-US" b="1" i="1">
                <a:latin typeface="+mn-lt"/>
                <a:cs typeface="Times New Roman" pitchFamily="18" charset="0"/>
              </a:endParaRPr>
            </a:p>
          </p:txBody>
        </p:sp>
        <p:sp>
          <p:nvSpPr>
            <p:cNvPr id="62475" name="TextBox 65"/>
            <p:cNvSpPr txBox="1">
              <a:spLocks noChangeArrowheads="1"/>
            </p:cNvSpPr>
            <p:nvPr/>
          </p:nvSpPr>
          <p:spPr bwMode="auto">
            <a:xfrm>
              <a:off x="5724128" y="4336076"/>
              <a:ext cx="446865" cy="49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B</a:t>
              </a:r>
              <a:endParaRPr lang="zh-CN" altLang="en-US" b="1" i="1">
                <a:latin typeface="+mn-lt"/>
                <a:cs typeface="Times New Roman" pitchFamily="18" charset="0"/>
              </a:endParaRPr>
            </a:p>
          </p:txBody>
        </p:sp>
        <p:sp>
          <p:nvSpPr>
            <p:cNvPr id="62476" name="TextBox 66"/>
            <p:cNvSpPr txBox="1">
              <a:spLocks noChangeArrowheads="1"/>
            </p:cNvSpPr>
            <p:nvPr/>
          </p:nvSpPr>
          <p:spPr bwMode="auto">
            <a:xfrm>
              <a:off x="4932040" y="5085184"/>
              <a:ext cx="446865" cy="49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C</a:t>
              </a:r>
              <a:endParaRPr lang="zh-CN" altLang="en-US" b="1" i="1">
                <a:latin typeface="+mn-lt"/>
                <a:cs typeface="Times New Roman" pitchFamily="18" charset="0"/>
              </a:endParaRPr>
            </a:p>
          </p:txBody>
        </p:sp>
        <p:sp>
          <p:nvSpPr>
            <p:cNvPr id="62477" name="TextBox 67"/>
            <p:cNvSpPr txBox="1">
              <a:spLocks noChangeArrowheads="1"/>
            </p:cNvSpPr>
            <p:nvPr/>
          </p:nvSpPr>
          <p:spPr bwMode="auto">
            <a:xfrm>
              <a:off x="4524556" y="5272180"/>
              <a:ext cx="649985" cy="49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+mn-lt"/>
                </a:rPr>
                <a:t>(</a:t>
              </a:r>
              <a:r>
                <a:rPr lang="en-US" altLang="zh-CN" b="1" i="1">
                  <a:latin typeface="+mn-lt"/>
                </a:rPr>
                <a:t>E</a:t>
              </a:r>
              <a:r>
                <a:rPr lang="en-US" altLang="zh-CN" b="1">
                  <a:latin typeface="+mn-lt"/>
                </a:rPr>
                <a:t>)</a:t>
              </a:r>
              <a:endParaRPr lang="zh-CN" altLang="en-US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62478" name="TextBox 68"/>
            <p:cNvSpPr txBox="1">
              <a:spLocks noChangeArrowheads="1"/>
            </p:cNvSpPr>
            <p:nvPr/>
          </p:nvSpPr>
          <p:spPr bwMode="auto">
            <a:xfrm>
              <a:off x="3765398" y="4379618"/>
              <a:ext cx="463792" cy="49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+mn-lt"/>
                </a:rPr>
                <a:t>D</a:t>
              </a:r>
              <a:endParaRPr lang="en-US" altLang="zh-CN" b="1" i="1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1204420" y="2903336"/>
            <a:ext cx="44117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仿宋" pitchFamily="49" charset="-122"/>
              </a:rPr>
              <a:t>其依据是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SSS</a:t>
            </a:r>
            <a:r>
              <a:rPr lang="zh-CN" altLang="en-US" sz="2400" b="1" dirty="0" smtClean="0">
                <a:latin typeface="+mn-lt"/>
                <a:ea typeface="仿宋" pitchFamily="49" charset="-122"/>
              </a:rPr>
              <a:t>，两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全等三角形的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仿宋" pitchFamily="49" charset="-122"/>
              </a:rPr>
              <a:t>对应角相等</a:t>
            </a:r>
            <a:r>
              <a:rPr lang="en-US" altLang="zh-CN" sz="2400" b="1" dirty="0">
                <a:latin typeface="+mn-lt"/>
                <a:ea typeface="仿宋" pitchFamily="49" charset="-122"/>
              </a:rPr>
              <a:t>.</a:t>
            </a:r>
          </a:p>
        </p:txBody>
      </p:sp>
      <p:grpSp>
        <p:nvGrpSpPr>
          <p:cNvPr id="21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22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5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46282" y="723618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itchFamily="18" charset="0"/>
              </a:rPr>
              <a:t>问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itchFamily="18" charset="0"/>
              </a:rPr>
              <a:t>题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itchFamily="18" charset="0"/>
              </a:rPr>
              <a:t>：</a:t>
            </a:r>
            <a:endParaRPr lang="zh-CN" altLang="en-US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1"/>
          <p:cNvSpPr txBox="1">
            <a:spLocks noChangeArrowheads="1"/>
          </p:cNvSpPr>
          <p:nvPr/>
        </p:nvSpPr>
        <p:spPr bwMode="auto">
          <a:xfrm>
            <a:off x="1167576" y="587763"/>
            <a:ext cx="7417878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3900"/>
              </a:lnSpc>
              <a:spcBef>
                <a:spcPct val="20000"/>
              </a:spcBef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如果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没有此仪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器，我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们用数学作图工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具，能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实现该仪器的功能吗？</a:t>
            </a:r>
            <a:endParaRPr lang="zh-CN" altLang="en-US" sz="2400" b="1" dirty="0">
              <a:latin typeface="楷体" pitchFamily="49" charset="-122"/>
              <a:ea typeface="楷体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3490" name="Group 28"/>
          <p:cNvGrpSpPr>
            <a:grpSpLocks/>
          </p:cNvGrpSpPr>
          <p:nvPr/>
        </p:nvGrpSpPr>
        <p:grpSpPr bwMode="auto">
          <a:xfrm>
            <a:off x="1143000" y="2971800"/>
            <a:ext cx="2116138" cy="1887538"/>
            <a:chOff x="1519" y="1797"/>
            <a:chExt cx="1778" cy="1586"/>
          </a:xfrm>
        </p:grpSpPr>
        <p:grpSp>
          <p:nvGrpSpPr>
            <p:cNvPr id="63491" name="Group 22"/>
            <p:cNvGrpSpPr>
              <a:grpSpLocks/>
            </p:cNvGrpSpPr>
            <p:nvPr/>
          </p:nvGrpSpPr>
          <p:grpSpPr bwMode="auto">
            <a:xfrm>
              <a:off x="1746" y="1797"/>
              <a:ext cx="1551" cy="1472"/>
              <a:chOff x="2700" y="2046"/>
              <a:chExt cx="1551" cy="1472"/>
            </a:xfrm>
          </p:grpSpPr>
          <p:sp>
            <p:nvSpPr>
              <p:cNvPr id="63492" name="Line 23"/>
              <p:cNvSpPr>
                <a:spLocks noChangeShapeType="1"/>
              </p:cNvSpPr>
              <p:nvPr/>
            </p:nvSpPr>
            <p:spPr bwMode="auto">
              <a:xfrm flipV="1">
                <a:off x="2700" y="2274"/>
                <a:ext cx="907" cy="12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i="1">
                  <a:latin typeface="+mn-lt"/>
                </a:endParaRPr>
              </a:p>
            </p:txBody>
          </p:sp>
          <p:sp>
            <p:nvSpPr>
              <p:cNvPr id="63493" name="Line 24"/>
              <p:cNvSpPr>
                <a:spLocks noChangeShapeType="1"/>
              </p:cNvSpPr>
              <p:nvPr/>
            </p:nvSpPr>
            <p:spPr bwMode="auto">
              <a:xfrm>
                <a:off x="2700" y="3498"/>
                <a:ext cx="149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i="1">
                  <a:latin typeface="+mn-lt"/>
                </a:endParaRPr>
              </a:p>
            </p:txBody>
          </p:sp>
          <p:sp>
            <p:nvSpPr>
              <p:cNvPr id="63494" name="Text Box 25"/>
              <p:cNvSpPr txBox="1">
                <a:spLocks noChangeArrowheads="1"/>
              </p:cNvSpPr>
              <p:nvPr/>
            </p:nvSpPr>
            <p:spPr bwMode="auto">
              <a:xfrm>
                <a:off x="3560" y="2046"/>
                <a:ext cx="272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zh-CN" sz="1500" b="1" i="1" dirty="0">
                    <a:latin typeface="+mn-lt"/>
                  </a:rPr>
                  <a:t>A</a:t>
                </a:r>
              </a:p>
            </p:txBody>
          </p:sp>
          <p:sp>
            <p:nvSpPr>
              <p:cNvPr id="63495" name="Text Box 26"/>
              <p:cNvSpPr txBox="1">
                <a:spLocks noChangeArrowheads="1"/>
              </p:cNvSpPr>
              <p:nvPr/>
            </p:nvSpPr>
            <p:spPr bwMode="auto">
              <a:xfrm>
                <a:off x="3979" y="3248"/>
                <a:ext cx="272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zh-CN" sz="1500" b="1" i="1">
                    <a:latin typeface="+mn-lt"/>
                  </a:rPr>
                  <a:t>B</a:t>
                </a:r>
              </a:p>
            </p:txBody>
          </p:sp>
        </p:grpSp>
        <p:sp>
          <p:nvSpPr>
            <p:cNvPr id="63496" name="Text Box 27"/>
            <p:cNvSpPr txBox="1">
              <a:spLocks noChangeArrowheads="1"/>
            </p:cNvSpPr>
            <p:nvPr/>
          </p:nvSpPr>
          <p:spPr bwMode="auto">
            <a:xfrm>
              <a:off x="1519" y="3113"/>
              <a:ext cx="27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1500" b="1" i="1">
                  <a:latin typeface="+mn-lt"/>
                </a:rPr>
                <a:t>O</a:t>
              </a:r>
            </a:p>
          </p:txBody>
        </p:sp>
      </p:grp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1050924" y="1564343"/>
            <a:ext cx="7534529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     请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大家找到用尺规作角的平分线的方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法，并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说明作图方法与仪器的关系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文本框 15364"/>
          <p:cNvSpPr txBox="1">
            <a:spLocks noChangeArrowheads="1"/>
          </p:cNvSpPr>
          <p:nvPr/>
        </p:nvSpPr>
        <p:spPr bwMode="auto">
          <a:xfrm>
            <a:off x="3259138" y="2461051"/>
            <a:ext cx="5672137" cy="2616101"/>
          </a:xfrm>
          <a:prstGeom prst="rect">
            <a:avLst/>
          </a:prstGeom>
          <a:solidFill>
            <a:srgbClr val="FF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(1)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已知什么？求作什么？</a:t>
            </a:r>
          </a:p>
          <a:p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(2)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把平分角的仪器放在角的两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边，仪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器的顶点与角的顶点重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合，且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仪器的两边相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等，怎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样在作图中体现这个过程呢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?</a:t>
            </a:r>
          </a:p>
          <a:p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(3)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在平分角的仪器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中，</a:t>
            </a:r>
            <a:r>
              <a:rPr lang="en-US" altLang="zh-CN" sz="2000" b="1" i="1" dirty="0" smtClean="0">
                <a:latin typeface="+mn-lt"/>
                <a:ea typeface="楷体" pitchFamily="49" charset="-122"/>
              </a:rPr>
              <a:t>BC=DC</a:t>
            </a:r>
            <a:r>
              <a:rPr lang="zh-CN" altLang="en-US" sz="2000" b="1" i="1" dirty="0" smtClean="0">
                <a:latin typeface="+mn-lt"/>
                <a:ea typeface="楷体" pitchFamily="49" charset="-122"/>
              </a:rPr>
              <a:t>，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怎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样在作图中体现这个过程呢？</a:t>
            </a:r>
          </a:p>
          <a:p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(4)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你能说明为什么</a:t>
            </a:r>
            <a:r>
              <a:rPr lang="en-US" altLang="zh-CN" sz="2000" b="1" i="1" dirty="0">
                <a:latin typeface="+mn-lt"/>
                <a:ea typeface="楷体" pitchFamily="49" charset="-122"/>
              </a:rPr>
              <a:t>OC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2000" b="1" i="1" dirty="0">
                <a:latin typeface="+mn-lt"/>
                <a:ea typeface="楷体" pitchFamily="49" charset="-122"/>
              </a:rPr>
              <a:t>∠AOB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的平分线吗？</a:t>
            </a:r>
          </a:p>
        </p:txBody>
      </p:sp>
      <p:grpSp>
        <p:nvGrpSpPr>
          <p:cNvPr id="16" name="组合 2"/>
          <p:cNvGrpSpPr>
            <a:grpSpLocks/>
          </p:cNvGrpSpPr>
          <p:nvPr/>
        </p:nvGrpSpPr>
        <p:grpSpPr bwMode="auto">
          <a:xfrm>
            <a:off x="-3350" y="-30832"/>
            <a:ext cx="2006600" cy="477837"/>
            <a:chOff x="123" y="40"/>
            <a:chExt cx="3160" cy="752"/>
          </a:xfrm>
        </p:grpSpPr>
        <p:cxnSp>
          <p:nvCxnSpPr>
            <p:cNvPr id="19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1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7726" y="1505620"/>
            <a:ext cx="1531501" cy="510872"/>
            <a:chOff x="421001" y="554007"/>
            <a:chExt cx="1531501" cy="51087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01" y="554007"/>
              <a:ext cx="550853" cy="51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流程图: 库存数据 30"/>
            <p:cNvSpPr/>
            <p:nvPr/>
          </p:nvSpPr>
          <p:spPr>
            <a:xfrm rot="10800000">
              <a:off x="759323" y="638355"/>
              <a:ext cx="977318" cy="418135"/>
            </a:xfrm>
            <a:prstGeom prst="flowChartOnlineStorage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4107" y="638355"/>
              <a:ext cx="1128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做一做</a:t>
              </a:r>
              <a:endParaRPr lang="en-US" altLang="zh-CN" sz="2000" b="1" kern="0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7" grpId="4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1"/>
          <p:cNvSpPr>
            <a:spLocks noChangeArrowheads="1"/>
          </p:cNvSpPr>
          <p:nvPr/>
        </p:nvSpPr>
        <p:spPr bwMode="auto">
          <a:xfrm>
            <a:off x="6294438" y="781050"/>
            <a:ext cx="2800350" cy="1828800"/>
          </a:xfrm>
          <a:custGeom>
            <a:avLst/>
            <a:gdLst>
              <a:gd name="T0" fmla="*/ 0 w 2352"/>
              <a:gd name="T1" fmla="*/ 1536 h 1536"/>
              <a:gd name="T2" fmla="*/ 2352 w 2352"/>
              <a:gd name="T3" fmla="*/ 1536 h 1536"/>
              <a:gd name="T4" fmla="*/ 384 w 2352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" h="1536">
                <a:moveTo>
                  <a:pt x="0" y="1536"/>
                </a:moveTo>
                <a:lnTo>
                  <a:pt x="2352" y="1536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sp>
        <p:nvSpPr>
          <p:cNvPr id="5" name="Rectangle 5" descr="1"/>
          <p:cNvSpPr>
            <a:spLocks noChangeArrowheads="1"/>
          </p:cNvSpPr>
          <p:nvPr/>
        </p:nvSpPr>
        <p:spPr bwMode="auto">
          <a:xfrm>
            <a:off x="6437313" y="514350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b="1" i="1" dirty="0">
                <a:latin typeface="+mn-lt"/>
              </a:rPr>
              <a:t>A</a:t>
            </a:r>
            <a:endParaRPr lang="en-US" altLang="zh-CN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6" descr="1"/>
          <p:cNvSpPr>
            <a:spLocks noChangeArrowheads="1"/>
          </p:cNvSpPr>
          <p:nvPr/>
        </p:nvSpPr>
        <p:spPr bwMode="auto">
          <a:xfrm>
            <a:off x="6056309" y="2389784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b="1" i="1" dirty="0">
                <a:latin typeface="+mn-lt"/>
              </a:rPr>
              <a:t>B</a:t>
            </a:r>
            <a:endParaRPr lang="en-US" altLang="zh-CN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Arc 10"/>
          <p:cNvSpPr>
            <a:spLocks noChangeAspect="1" noChangeArrowheads="1"/>
          </p:cNvSpPr>
          <p:nvPr/>
        </p:nvSpPr>
        <p:spPr bwMode="auto">
          <a:xfrm>
            <a:off x="7019926" y="921877"/>
            <a:ext cx="2114550" cy="1855787"/>
          </a:xfrm>
          <a:custGeom>
            <a:avLst/>
            <a:gdLst>
              <a:gd name="T0" fmla="*/ 234 w 21600"/>
              <a:gd name="T1" fmla="*/ 18947 h 18948"/>
              <a:gd name="T2" fmla="*/ 0 w 21600"/>
              <a:gd name="T3" fmla="*/ 15777 h 18948"/>
              <a:gd name="T4" fmla="*/ 6847 w 21600"/>
              <a:gd name="T5" fmla="*/ 0 h 18948"/>
              <a:gd name="T6" fmla="*/ 234 w 21600"/>
              <a:gd name="T7" fmla="*/ 18947 h 18948"/>
              <a:gd name="T8" fmla="*/ 0 w 21600"/>
              <a:gd name="T9" fmla="*/ 15777 h 18948"/>
              <a:gd name="T10" fmla="*/ 6847 w 21600"/>
              <a:gd name="T11" fmla="*/ 0 h 18948"/>
              <a:gd name="T12" fmla="*/ 21600 w 21600"/>
              <a:gd name="T13" fmla="*/ 15777 h 18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18948" fill="none">
                <a:moveTo>
                  <a:pt x="234" y="18947"/>
                </a:moveTo>
                <a:cubicBezTo>
                  <a:pt x="78" y="17898"/>
                  <a:pt x="0" y="16838"/>
                  <a:pt x="0" y="15777"/>
                </a:cubicBezTo>
                <a:cubicBezTo>
                  <a:pt x="-1" y="9796"/>
                  <a:pt x="2479" y="4084"/>
                  <a:pt x="6847" y="0"/>
                </a:cubicBezTo>
              </a:path>
              <a:path w="21600" h="18948" stroke="0">
                <a:moveTo>
                  <a:pt x="234" y="18947"/>
                </a:moveTo>
                <a:cubicBezTo>
                  <a:pt x="78" y="17898"/>
                  <a:pt x="0" y="16838"/>
                  <a:pt x="0" y="15777"/>
                </a:cubicBezTo>
                <a:cubicBezTo>
                  <a:pt x="-1" y="9796"/>
                  <a:pt x="2479" y="4084"/>
                  <a:pt x="6847" y="0"/>
                </a:cubicBezTo>
                <a:lnTo>
                  <a:pt x="21600" y="15777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62802" y="901700"/>
            <a:ext cx="389335" cy="415925"/>
            <a:chOff x="4356" y="1004"/>
            <a:chExt cx="327" cy="349"/>
          </a:xfrm>
        </p:grpSpPr>
        <p:sp>
          <p:nvSpPr>
            <p:cNvPr id="64519" name="Oval 12"/>
            <p:cNvSpPr>
              <a:spLocks noChangeAspect="1" noChangeArrowheads="1"/>
            </p:cNvSpPr>
            <p:nvPr/>
          </p:nvSpPr>
          <p:spPr bwMode="auto">
            <a:xfrm>
              <a:off x="4503" y="1296"/>
              <a:ext cx="57" cy="5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 b="1">
                <a:latin typeface="+mn-lt"/>
              </a:endParaRPr>
            </a:p>
          </p:txBody>
        </p:sp>
        <p:sp>
          <p:nvSpPr>
            <p:cNvPr id="64520" name="Rectangle 13" descr="1"/>
            <p:cNvSpPr>
              <a:spLocks noChangeArrowheads="1"/>
            </p:cNvSpPr>
            <p:nvPr/>
          </p:nvSpPr>
          <p:spPr bwMode="auto">
            <a:xfrm>
              <a:off x="4356" y="1004"/>
              <a:ext cx="32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i="1" dirty="0">
                  <a:latin typeface="+mn-lt"/>
                  <a:ea typeface="MS Gothic" pitchFamily="49" charset="-128"/>
                </a:rPr>
                <a:t>M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965952" y="2569174"/>
            <a:ext cx="378218" cy="415529"/>
            <a:chOff x="3519" y="2819"/>
            <a:chExt cx="318" cy="349"/>
          </a:xfrm>
        </p:grpSpPr>
        <p:sp>
          <p:nvSpPr>
            <p:cNvPr id="64522" name="Oval 15"/>
            <p:cNvSpPr>
              <a:spLocks noChangeAspect="1" noChangeArrowheads="1"/>
            </p:cNvSpPr>
            <p:nvPr/>
          </p:nvSpPr>
          <p:spPr bwMode="auto">
            <a:xfrm>
              <a:off x="3543" y="2823"/>
              <a:ext cx="57" cy="5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 b="1">
                <a:latin typeface="+mn-lt"/>
              </a:endParaRPr>
            </a:p>
          </p:txBody>
        </p:sp>
        <p:sp>
          <p:nvSpPr>
            <p:cNvPr id="13" name="Rectangle 16" descr="1"/>
            <p:cNvSpPr>
              <a:spLocks noChangeArrowheads="1"/>
            </p:cNvSpPr>
            <p:nvPr/>
          </p:nvSpPr>
          <p:spPr bwMode="auto">
            <a:xfrm>
              <a:off x="3519" y="2819"/>
              <a:ext cx="318" cy="3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100" b="1" i="1" dirty="0">
                  <a:latin typeface="+mn-lt"/>
                  <a:ea typeface="MS Gothic" panose="020B0609070205080204" pitchFamily="49" charset="-128"/>
                  <a:cs typeface="Times New Roman" panose="02020603050405020304" pitchFamily="18" charset="0"/>
                </a:rPr>
                <a:t>N</a:t>
              </a:r>
              <a:endParaRPr lang="zh-CN" altLang="en-US" sz="2100" b="1" i="1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Arc 17"/>
          <p:cNvSpPr>
            <a:spLocks noChangeAspect="1" noChangeArrowheads="1"/>
          </p:cNvSpPr>
          <p:nvPr/>
        </p:nvSpPr>
        <p:spPr bwMode="auto">
          <a:xfrm>
            <a:off x="6153263" y="1269955"/>
            <a:ext cx="1314450" cy="714375"/>
          </a:xfrm>
          <a:custGeom>
            <a:avLst/>
            <a:gdLst>
              <a:gd name="T0" fmla="*/ 2404 w 21600"/>
              <a:gd name="T1" fmla="*/ 11725 h 11725"/>
              <a:gd name="T2" fmla="*/ 0 w 21600"/>
              <a:gd name="T3" fmla="*/ 1820 h 11725"/>
              <a:gd name="T4" fmla="*/ 76 w 21600"/>
              <a:gd name="T5" fmla="*/ -1 h 11725"/>
              <a:gd name="T6" fmla="*/ 2404 w 21600"/>
              <a:gd name="T7" fmla="*/ 11725 h 11725"/>
              <a:gd name="T8" fmla="*/ 0 w 21600"/>
              <a:gd name="T9" fmla="*/ 1820 h 11725"/>
              <a:gd name="T10" fmla="*/ 76 w 21600"/>
              <a:gd name="T11" fmla="*/ -1 h 11725"/>
              <a:gd name="T12" fmla="*/ 21600 w 21600"/>
              <a:gd name="T13" fmla="*/ 1820 h 1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11725" fill="none">
                <a:moveTo>
                  <a:pt x="2404" y="11725"/>
                </a:moveTo>
                <a:cubicBezTo>
                  <a:pt x="824" y="8662"/>
                  <a:pt x="0" y="5266"/>
                  <a:pt x="0" y="1820"/>
                </a:cubicBezTo>
                <a:cubicBezTo>
                  <a:pt x="-1" y="1212"/>
                  <a:pt x="25" y="605"/>
                  <a:pt x="76" y="-1"/>
                </a:cubicBezTo>
              </a:path>
              <a:path w="21600" h="11725" stroke="0">
                <a:moveTo>
                  <a:pt x="2404" y="11725"/>
                </a:moveTo>
                <a:cubicBezTo>
                  <a:pt x="824" y="8662"/>
                  <a:pt x="0" y="5266"/>
                  <a:pt x="0" y="1820"/>
                </a:cubicBezTo>
                <a:cubicBezTo>
                  <a:pt x="-1" y="1212"/>
                  <a:pt x="25" y="605"/>
                  <a:pt x="76" y="-1"/>
                </a:cubicBezTo>
                <a:lnTo>
                  <a:pt x="21600" y="1820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sp>
        <p:nvSpPr>
          <p:cNvPr id="15" name="Arc 18"/>
          <p:cNvSpPr>
            <a:spLocks noChangeAspect="1" noChangeArrowheads="1"/>
          </p:cNvSpPr>
          <p:nvPr/>
        </p:nvSpPr>
        <p:spPr bwMode="auto">
          <a:xfrm>
            <a:off x="5918200" y="1404938"/>
            <a:ext cx="1103312" cy="1219200"/>
          </a:xfrm>
          <a:custGeom>
            <a:avLst/>
            <a:gdLst>
              <a:gd name="T0" fmla="*/ 0 w 18138"/>
              <a:gd name="T1" fmla="*/ 8314 h 20044"/>
              <a:gd name="T2" fmla="*/ 10088 w 18138"/>
              <a:gd name="T3" fmla="*/ -1 h 20044"/>
              <a:gd name="T4" fmla="*/ 0 w 18138"/>
              <a:gd name="T5" fmla="*/ 8314 h 20044"/>
              <a:gd name="T6" fmla="*/ 10088 w 18138"/>
              <a:gd name="T7" fmla="*/ -1 h 20044"/>
              <a:gd name="T8" fmla="*/ 18138 w 18138"/>
              <a:gd name="T9" fmla="*/ 20044 h 20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38" h="20044" fill="none">
                <a:moveTo>
                  <a:pt x="0" y="8314"/>
                </a:moveTo>
                <a:cubicBezTo>
                  <a:pt x="2423" y="4567"/>
                  <a:pt x="5947" y="1662"/>
                  <a:pt x="10088" y="-1"/>
                </a:cubicBezTo>
              </a:path>
              <a:path w="18138" h="20044" stroke="0">
                <a:moveTo>
                  <a:pt x="0" y="8314"/>
                </a:moveTo>
                <a:cubicBezTo>
                  <a:pt x="2423" y="4567"/>
                  <a:pt x="5947" y="1662"/>
                  <a:pt x="10088" y="-1"/>
                </a:cubicBezTo>
                <a:lnTo>
                  <a:pt x="18138" y="20044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6105525" y="1241425"/>
            <a:ext cx="336550" cy="415925"/>
            <a:chOff x="4463" y="1004"/>
            <a:chExt cx="282" cy="349"/>
          </a:xfrm>
        </p:grpSpPr>
        <p:sp>
          <p:nvSpPr>
            <p:cNvPr id="64527" name="Oval 20"/>
            <p:cNvSpPr>
              <a:spLocks noChangeAspect="1" noChangeArrowheads="1"/>
            </p:cNvSpPr>
            <p:nvPr/>
          </p:nvSpPr>
          <p:spPr bwMode="auto">
            <a:xfrm>
              <a:off x="4503" y="1296"/>
              <a:ext cx="57" cy="5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 b="1">
                <a:latin typeface="+mn-lt"/>
              </a:endParaRPr>
            </a:p>
          </p:txBody>
        </p:sp>
        <p:sp>
          <p:nvSpPr>
            <p:cNvPr id="64528" name="Rectangle 21" descr="1"/>
            <p:cNvSpPr>
              <a:spLocks noChangeArrowheads="1"/>
            </p:cNvSpPr>
            <p:nvPr/>
          </p:nvSpPr>
          <p:spPr bwMode="auto">
            <a:xfrm>
              <a:off x="4463" y="1004"/>
              <a:ext cx="28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i="1">
                  <a:latin typeface="+mn-lt"/>
                  <a:ea typeface="MS Gothic" pitchFamily="49" charset="-128"/>
                </a:rPr>
                <a:t>C</a:t>
              </a: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 flipH="1" flipV="1">
            <a:off x="5951537" y="1574007"/>
            <a:ext cx="3130550" cy="1027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8851106" y="2581275"/>
            <a:ext cx="487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latin typeface="+mn-lt"/>
              </a:rPr>
              <a:t>O</a:t>
            </a:r>
            <a:endParaRPr lang="en-US" altLang="zh-CN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64531" name="Text Box 4"/>
          <p:cNvSpPr txBox="1">
            <a:spLocks noChangeArrowheads="1"/>
          </p:cNvSpPr>
          <p:nvPr/>
        </p:nvSpPr>
        <p:spPr bwMode="auto">
          <a:xfrm>
            <a:off x="1144856" y="460212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楷体" pitchFamily="49" charset="-122"/>
              </a:rPr>
              <a:t>已知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: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∠AOB.</a:t>
            </a:r>
          </a:p>
        </p:txBody>
      </p:sp>
      <p:sp>
        <p:nvSpPr>
          <p:cNvPr id="64532" name="Text Box 5"/>
          <p:cNvSpPr txBox="1">
            <a:spLocks noChangeArrowheads="1"/>
          </p:cNvSpPr>
          <p:nvPr/>
        </p:nvSpPr>
        <p:spPr bwMode="auto">
          <a:xfrm>
            <a:off x="1144856" y="831258"/>
            <a:ext cx="410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楷体" pitchFamily="49" charset="-122"/>
              </a:rPr>
              <a:t>求作：</a:t>
            </a:r>
            <a:r>
              <a:rPr lang="zh-CN" altLang="en-US" sz="2400" b="1" i="1" dirty="0">
                <a:latin typeface="+mn-lt"/>
                <a:ea typeface="楷体" pitchFamily="49" charset="-122"/>
              </a:rPr>
              <a:t>∠</a:t>
            </a:r>
            <a:r>
              <a:rPr lang="en-US" altLang="zh-CN" sz="2400" b="1" i="1" dirty="0">
                <a:latin typeface="+mn-lt"/>
                <a:ea typeface="楷体" pitchFamily="49" charset="-122"/>
              </a:rPr>
              <a:t>AOB</a:t>
            </a:r>
            <a:r>
              <a:rPr lang="zh-CN" altLang="en-US" sz="2400" b="1" dirty="0">
                <a:latin typeface="+mn-lt"/>
                <a:ea typeface="楷体" pitchFamily="49" charset="-122"/>
              </a:rPr>
              <a:t>的平分线</a:t>
            </a:r>
            <a:r>
              <a:rPr lang="en-US" altLang="zh-CN" sz="2400" b="1" dirty="0">
                <a:latin typeface="+mn-lt"/>
                <a:ea typeface="楷体" pitchFamily="49" charset="-122"/>
              </a:rPr>
              <a:t>.</a:t>
            </a:r>
          </a:p>
        </p:txBody>
      </p:sp>
      <p:sp>
        <p:nvSpPr>
          <p:cNvPr id="12307" name="TextBox 27"/>
          <p:cNvSpPr txBox="1">
            <a:spLocks noChangeArrowheads="1"/>
          </p:cNvSpPr>
          <p:nvPr/>
        </p:nvSpPr>
        <p:spPr bwMode="auto">
          <a:xfrm>
            <a:off x="2087563" y="1238874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仔细观察步骤</a:t>
            </a:r>
          </a:p>
        </p:txBody>
      </p:sp>
      <p:sp>
        <p:nvSpPr>
          <p:cNvPr id="12308" name="TextBox 28"/>
          <p:cNvSpPr txBox="1">
            <a:spLocks noChangeArrowheads="1"/>
          </p:cNvSpPr>
          <p:nvPr/>
        </p:nvSpPr>
        <p:spPr bwMode="auto">
          <a:xfrm>
            <a:off x="6343651" y="3360738"/>
            <a:ext cx="26796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 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       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作</a:t>
            </a:r>
            <a:r>
              <a:rPr lang="zh-CN" altLang="en-US" sz="21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角平分线是最基本的尺规作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图，大</a:t>
            </a:r>
            <a:r>
              <a:rPr lang="zh-CN" altLang="en-US" sz="21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家一定要掌握噢</a:t>
            </a:r>
            <a:r>
              <a:rPr lang="en-US" altLang="zh-CN" sz="21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!</a:t>
            </a:r>
          </a:p>
        </p:txBody>
      </p:sp>
      <p:sp>
        <p:nvSpPr>
          <p:cNvPr id="64535" name="Line 19"/>
          <p:cNvSpPr>
            <a:spLocks noChangeShapeType="1"/>
          </p:cNvSpPr>
          <p:nvPr/>
        </p:nvSpPr>
        <p:spPr bwMode="auto">
          <a:xfrm>
            <a:off x="3762375" y="4406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>
            <a:off x="2465388" y="3163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sp>
        <p:nvSpPr>
          <p:cNvPr id="64537" name="Rectangle 27"/>
          <p:cNvSpPr>
            <a:spLocks noChangeArrowheads="1"/>
          </p:cNvSpPr>
          <p:nvPr/>
        </p:nvSpPr>
        <p:spPr bwMode="auto">
          <a:xfrm>
            <a:off x="4722813" y="1379538"/>
            <a:ext cx="1847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33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19" name="文本框 8"/>
          <p:cNvSpPr txBox="1">
            <a:spLocks noChangeArrowheads="1"/>
          </p:cNvSpPr>
          <p:nvPr/>
        </p:nvSpPr>
        <p:spPr bwMode="auto">
          <a:xfrm>
            <a:off x="2197233" y="1619771"/>
            <a:ext cx="3908291" cy="3046988"/>
          </a:xfrm>
          <a:prstGeom prst="rect">
            <a:avLst/>
          </a:prstGeom>
          <a:noFill/>
          <a:ln w="25400">
            <a:solidFill>
              <a:srgbClr val="2699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作法：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</a:rPr>
              <a:t>（</a:t>
            </a:r>
            <a:r>
              <a:rPr lang="en-US" altLang="zh-CN" sz="2000" b="1" dirty="0">
                <a:latin typeface="+mn-lt"/>
              </a:rPr>
              <a:t>1</a:t>
            </a:r>
            <a:r>
              <a:rPr lang="zh-CN" altLang="en-US" sz="2000" b="1" dirty="0">
                <a:latin typeface="+mn-lt"/>
              </a:rPr>
              <a:t>）以点</a:t>
            </a:r>
            <a:r>
              <a:rPr lang="en-US" altLang="zh-CN" sz="2000" b="1" i="1" dirty="0">
                <a:latin typeface="+mn-lt"/>
              </a:rPr>
              <a:t>O</a:t>
            </a:r>
            <a:r>
              <a:rPr lang="zh-CN" altLang="en-US" sz="2000" b="1" dirty="0">
                <a:latin typeface="+mn-lt"/>
              </a:rPr>
              <a:t>为圆</a:t>
            </a:r>
            <a:r>
              <a:rPr lang="zh-CN" altLang="en-US" sz="2000" b="1" dirty="0" smtClean="0">
                <a:latin typeface="+mn-lt"/>
              </a:rPr>
              <a:t>心，适</a:t>
            </a:r>
            <a:r>
              <a:rPr lang="zh-CN" altLang="en-US" sz="2000" b="1" dirty="0">
                <a:latin typeface="+mn-lt"/>
              </a:rPr>
              <a:t>当长为半径画</a:t>
            </a:r>
            <a:r>
              <a:rPr lang="zh-CN" altLang="en-US" sz="2000" b="1" dirty="0" smtClean="0">
                <a:latin typeface="+mn-lt"/>
              </a:rPr>
              <a:t>弧，交</a:t>
            </a:r>
            <a:r>
              <a:rPr lang="en-US" altLang="zh-CN" sz="2000" b="1" i="1" dirty="0">
                <a:latin typeface="+mn-lt"/>
              </a:rPr>
              <a:t>OA</a:t>
            </a:r>
            <a:r>
              <a:rPr lang="zh-CN" altLang="en-US" sz="2000" b="1" dirty="0">
                <a:latin typeface="+mn-lt"/>
              </a:rPr>
              <a:t>于点</a:t>
            </a:r>
            <a:r>
              <a:rPr lang="en-US" altLang="zh-CN" sz="2000" b="1" i="1" dirty="0" smtClean="0">
                <a:latin typeface="+mn-lt"/>
              </a:rPr>
              <a:t>M</a:t>
            </a:r>
            <a:r>
              <a:rPr lang="zh-CN" altLang="en-US" sz="2000" b="1" dirty="0" smtClean="0">
                <a:latin typeface="+mn-lt"/>
              </a:rPr>
              <a:t>，交</a:t>
            </a:r>
            <a:r>
              <a:rPr lang="en-US" altLang="zh-CN" sz="2000" b="1" i="1" dirty="0">
                <a:latin typeface="+mn-lt"/>
              </a:rPr>
              <a:t>OB</a:t>
            </a:r>
            <a:r>
              <a:rPr lang="zh-CN" altLang="en-US" sz="2000" b="1" dirty="0">
                <a:latin typeface="+mn-lt"/>
              </a:rPr>
              <a:t>于点</a:t>
            </a:r>
            <a:r>
              <a:rPr lang="en-US" altLang="zh-CN" sz="2000" b="1" i="1" dirty="0">
                <a:latin typeface="+mn-lt"/>
              </a:rPr>
              <a:t>N</a:t>
            </a:r>
            <a:r>
              <a:rPr lang="en-US" altLang="zh-CN" sz="2000" b="1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</a:rPr>
              <a:t>（</a:t>
            </a:r>
            <a:r>
              <a:rPr lang="en-US" altLang="zh-CN" sz="2000" b="1" dirty="0">
                <a:latin typeface="+mn-lt"/>
              </a:rPr>
              <a:t>2</a:t>
            </a:r>
            <a:r>
              <a:rPr lang="zh-CN" altLang="en-US" sz="2000" b="1" dirty="0">
                <a:latin typeface="+mn-lt"/>
              </a:rPr>
              <a:t>）分别以点</a:t>
            </a:r>
            <a:r>
              <a:rPr lang="en-US" altLang="zh-CN" sz="2000" b="1" i="1" dirty="0" smtClean="0">
                <a:latin typeface="+mn-lt"/>
              </a:rPr>
              <a:t>M</a:t>
            </a:r>
            <a:r>
              <a:rPr lang="zh-CN" altLang="en-US" sz="2000" b="1" dirty="0" smtClean="0">
                <a:latin typeface="+mn-lt"/>
              </a:rPr>
              <a:t>，</a:t>
            </a:r>
            <a:r>
              <a:rPr lang="en-US" altLang="zh-CN" sz="2000" b="1" i="1" dirty="0" smtClean="0">
                <a:latin typeface="+mn-lt"/>
              </a:rPr>
              <a:t>N</a:t>
            </a:r>
            <a:r>
              <a:rPr lang="zh-CN" altLang="en-US" sz="2000" b="1" dirty="0">
                <a:latin typeface="+mn-lt"/>
              </a:rPr>
              <a:t>为圆</a:t>
            </a:r>
            <a:r>
              <a:rPr lang="zh-CN" altLang="en-US" sz="2000" b="1" dirty="0" smtClean="0">
                <a:latin typeface="+mn-lt"/>
              </a:rPr>
              <a:t>心，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</a:rPr>
              <a:t>大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</a:rPr>
              <a:t>于  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</a:rPr>
              <a:t>MN</a:t>
            </a:r>
            <a:r>
              <a:rPr lang="zh-CN" altLang="en-US" sz="2000" b="1" dirty="0">
                <a:latin typeface="+mn-lt"/>
              </a:rPr>
              <a:t>的长为半径画</a:t>
            </a:r>
            <a:r>
              <a:rPr lang="zh-CN" altLang="en-US" sz="2000" b="1" dirty="0" smtClean="0">
                <a:latin typeface="+mn-lt"/>
              </a:rPr>
              <a:t>弧，两</a:t>
            </a:r>
            <a:r>
              <a:rPr lang="zh-CN" altLang="en-US" sz="2000" b="1" dirty="0">
                <a:latin typeface="+mn-lt"/>
              </a:rPr>
              <a:t>弧在</a:t>
            </a:r>
            <a:r>
              <a:rPr lang="en-US" altLang="zh-CN" sz="2000" b="1" i="1" dirty="0">
                <a:latin typeface="+mn-lt"/>
              </a:rPr>
              <a:t>∠AOB</a:t>
            </a:r>
            <a:r>
              <a:rPr lang="zh-CN" altLang="en-US" sz="2000" b="1" dirty="0">
                <a:latin typeface="+mn-lt"/>
              </a:rPr>
              <a:t>的内部相交于点</a:t>
            </a:r>
            <a:r>
              <a:rPr lang="en-US" altLang="zh-CN" sz="2000" b="1" i="1" dirty="0">
                <a:latin typeface="+mn-lt"/>
              </a:rPr>
              <a:t>C</a:t>
            </a:r>
            <a:r>
              <a:rPr lang="en-US" altLang="zh-CN" sz="2000" b="1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lt"/>
              </a:rPr>
              <a:t>（</a:t>
            </a:r>
            <a:r>
              <a:rPr lang="en-US" altLang="zh-CN" sz="2000" b="1" dirty="0">
                <a:latin typeface="+mn-lt"/>
              </a:rPr>
              <a:t>3</a:t>
            </a:r>
            <a:r>
              <a:rPr lang="zh-CN" altLang="en-US" sz="2000" b="1" dirty="0">
                <a:latin typeface="+mn-lt"/>
              </a:rPr>
              <a:t>）画射线</a:t>
            </a:r>
            <a:r>
              <a:rPr lang="en-US" altLang="zh-CN" sz="2000" b="1" i="1" dirty="0">
                <a:latin typeface="+mn-lt"/>
              </a:rPr>
              <a:t>OC</a:t>
            </a:r>
            <a:r>
              <a:rPr lang="en-US" altLang="zh-CN" sz="2000" b="1" dirty="0">
                <a:latin typeface="+mn-lt"/>
              </a:rPr>
              <a:t>.</a:t>
            </a:r>
            <a:r>
              <a:rPr lang="zh-CN" altLang="en-US" sz="2000" b="1" dirty="0">
                <a:latin typeface="+mn-lt"/>
              </a:rPr>
              <a:t>射线</a:t>
            </a:r>
            <a:r>
              <a:rPr lang="en-US" altLang="zh-CN" sz="2000" b="1" i="1" dirty="0">
                <a:latin typeface="+mn-lt"/>
              </a:rPr>
              <a:t>OC</a:t>
            </a:r>
            <a:r>
              <a:rPr lang="zh-CN" altLang="en-US" sz="2000" b="1" dirty="0">
                <a:latin typeface="+mn-lt"/>
              </a:rPr>
              <a:t>即为所求</a:t>
            </a:r>
            <a:r>
              <a:rPr lang="en-US" altLang="zh-CN" sz="2000" b="1" dirty="0">
                <a:latin typeface="+mn-lt"/>
              </a:rPr>
              <a:t>.</a:t>
            </a:r>
          </a:p>
        </p:txBody>
      </p:sp>
      <p:graphicFrame>
        <p:nvGraphicFramePr>
          <p:cNvPr id="8220" name="对象 9">
            <a:hlinkClick r:id="" action="ppaction://ole?verb=1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331871"/>
              </p:ext>
            </p:extLst>
          </p:nvPr>
        </p:nvGraphicFramePr>
        <p:xfrm>
          <a:off x="2571808" y="3365272"/>
          <a:ext cx="2143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7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对象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808" y="3365272"/>
                        <a:ext cx="2143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任意多边形 29"/>
          <p:cNvSpPr>
            <a:spLocks noChangeArrowheads="1"/>
          </p:cNvSpPr>
          <p:nvPr/>
        </p:nvSpPr>
        <p:spPr bwMode="auto">
          <a:xfrm>
            <a:off x="6156320" y="1317229"/>
            <a:ext cx="2913063" cy="1271588"/>
          </a:xfrm>
          <a:custGeom>
            <a:avLst/>
            <a:gdLst>
              <a:gd name="T0" fmla="*/ 1670755 w 3883377"/>
              <a:gd name="T1" fmla="*/ 0 h 1693333"/>
              <a:gd name="T2" fmla="*/ 0 w 3883377"/>
              <a:gd name="T3" fmla="*/ 406400 h 1693333"/>
              <a:gd name="T4" fmla="*/ 3883377 w 3883377"/>
              <a:gd name="T5" fmla="*/ 1693333 h 1693333"/>
              <a:gd name="T6" fmla="*/ 1670755 w 3883377"/>
              <a:gd name="T7" fmla="*/ 0 h 1693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83377" h="1693333">
                <a:moveTo>
                  <a:pt x="1670755" y="0"/>
                </a:moveTo>
                <a:lnTo>
                  <a:pt x="0" y="406400"/>
                </a:lnTo>
                <a:lnTo>
                  <a:pt x="3883377" y="1693333"/>
                </a:lnTo>
                <a:lnTo>
                  <a:pt x="1670755" y="0"/>
                </a:lnTo>
                <a:close/>
              </a:path>
            </a:pathLst>
          </a:custGeom>
          <a:solidFill>
            <a:srgbClr val="FF6600">
              <a:alpha val="4784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sp>
        <p:nvSpPr>
          <p:cNvPr id="31" name="任意多边形 30"/>
          <p:cNvSpPr>
            <a:spLocks noChangeArrowheads="1"/>
          </p:cNvSpPr>
          <p:nvPr/>
        </p:nvSpPr>
        <p:spPr bwMode="auto">
          <a:xfrm>
            <a:off x="6176963" y="1649413"/>
            <a:ext cx="2846387" cy="939800"/>
          </a:xfrm>
          <a:custGeom>
            <a:avLst/>
            <a:gdLst>
              <a:gd name="T0" fmla="*/ 0 w 3793066"/>
              <a:gd name="T1" fmla="*/ 0 h 1253067"/>
              <a:gd name="T2" fmla="*/ 3793066 w 3793066"/>
              <a:gd name="T3" fmla="*/ 1241778 h 1253067"/>
              <a:gd name="T4" fmla="*/ 1095022 w 3793066"/>
              <a:gd name="T5" fmla="*/ 1253067 h 1253067"/>
              <a:gd name="T6" fmla="*/ 0 w 3793066"/>
              <a:gd name="T7" fmla="*/ 0 h 125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3066" h="1253067">
                <a:moveTo>
                  <a:pt x="0" y="0"/>
                </a:moveTo>
                <a:lnTo>
                  <a:pt x="3793066" y="1241778"/>
                </a:lnTo>
                <a:lnTo>
                  <a:pt x="1095022" y="1253067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4509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b="1">
              <a:latin typeface="+mn-lt"/>
            </a:endParaRPr>
          </a:p>
        </p:txBody>
      </p:sp>
      <p:cxnSp>
        <p:nvCxnSpPr>
          <p:cNvPr id="35" name="直接连接符 34"/>
          <p:cNvCxnSpPr>
            <a:cxnSpLocks noChangeShapeType="1"/>
          </p:cNvCxnSpPr>
          <p:nvPr/>
        </p:nvCxnSpPr>
        <p:spPr bwMode="auto">
          <a:xfrm rot="5400000">
            <a:off x="7947023" y="1679236"/>
            <a:ext cx="100013" cy="100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组合 44"/>
          <p:cNvGrpSpPr>
            <a:grpSpLocks/>
          </p:cNvGrpSpPr>
          <p:nvPr/>
        </p:nvGrpSpPr>
        <p:grpSpPr bwMode="auto">
          <a:xfrm>
            <a:off x="6743813" y="1373188"/>
            <a:ext cx="133350" cy="133350"/>
            <a:chOff x="5683250" y="3162300"/>
            <a:chExt cx="177800" cy="177800"/>
          </a:xfrm>
        </p:grpSpPr>
        <p:cxnSp>
          <p:nvCxnSpPr>
            <p:cNvPr id="64544" name="直接连接符 32"/>
            <p:cNvCxnSpPr>
              <a:cxnSpLocks noChangeShapeType="1"/>
            </p:cNvCxnSpPr>
            <p:nvPr/>
          </p:nvCxnSpPr>
          <p:spPr bwMode="auto">
            <a:xfrm rot="16200000" flipH="1">
              <a:off x="5661025" y="3228975"/>
              <a:ext cx="133350" cy="88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5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5749925" y="3184525"/>
              <a:ext cx="133350" cy="88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 rot="5400000">
            <a:off x="7754933" y="2583459"/>
            <a:ext cx="133350" cy="66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组合 45"/>
          <p:cNvGrpSpPr>
            <a:grpSpLocks/>
          </p:cNvGrpSpPr>
          <p:nvPr/>
        </p:nvGrpSpPr>
        <p:grpSpPr bwMode="auto">
          <a:xfrm>
            <a:off x="6469856" y="2082007"/>
            <a:ext cx="200025" cy="100012"/>
            <a:chOff x="5105400" y="3962400"/>
            <a:chExt cx="266700" cy="133350"/>
          </a:xfrm>
        </p:grpSpPr>
        <p:cxnSp>
          <p:nvCxnSpPr>
            <p:cNvPr id="64548" name="直接连接符 40"/>
            <p:cNvCxnSpPr>
              <a:cxnSpLocks noChangeShapeType="1"/>
            </p:cNvCxnSpPr>
            <p:nvPr/>
          </p:nvCxnSpPr>
          <p:spPr bwMode="auto">
            <a:xfrm flipV="1">
              <a:off x="5105400" y="3962400"/>
              <a:ext cx="222250" cy="444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9" name="直接连接符 42"/>
            <p:cNvCxnSpPr>
              <a:cxnSpLocks noChangeShapeType="1"/>
            </p:cNvCxnSpPr>
            <p:nvPr/>
          </p:nvCxnSpPr>
          <p:spPr bwMode="auto">
            <a:xfrm flipV="1">
              <a:off x="5149850" y="4051300"/>
              <a:ext cx="222250" cy="444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-2324" y="1085653"/>
            <a:ext cx="2005767" cy="3100387"/>
            <a:chOff x="-2062" y="-72"/>
            <a:chExt cx="3560" cy="488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椭圆形标注 10"/>
            <p:cNvSpPr/>
            <p:nvPr/>
          </p:nvSpPr>
          <p:spPr>
            <a:xfrm>
              <a:off x="-2062" y="-72"/>
              <a:ext cx="3560" cy="4882"/>
            </a:xfrm>
            <a:prstGeom prst="wedgeEllipseCallout">
              <a:avLst>
                <a:gd name="adj1" fmla="val 79281"/>
                <a:gd name="adj2" fmla="val 30528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noProof="1" smtClean="0">
                  <a:ea typeface="宋体" pitchFamily="2" charset="-122"/>
                </a:rPr>
                <a:t>半</a:t>
              </a:r>
              <a:r>
                <a:rPr lang="zh-CN" altLang="en-US" sz="2000" b="1" noProof="1">
                  <a:ea typeface="宋体" pitchFamily="2" charset="-122"/>
                </a:rPr>
                <a:t>径小于     </a:t>
              </a:r>
              <a:r>
                <a:rPr lang="en-US" altLang="zh-CN" sz="2000" b="1" i="1" noProof="1">
                  <a:ea typeface="宋体" pitchFamily="2" charset="-122"/>
                </a:rPr>
                <a:t>MN</a:t>
              </a:r>
              <a:r>
                <a:rPr lang="zh-CN" altLang="en-US" sz="2000" b="1" noProof="1">
                  <a:ea typeface="宋体" pitchFamily="2" charset="-122"/>
                </a:rPr>
                <a:t>或等于    </a:t>
              </a:r>
              <a:r>
                <a:rPr lang="en-US" altLang="zh-CN" sz="2000" b="1" i="1" noProof="1" smtClean="0">
                  <a:ea typeface="宋体" pitchFamily="2" charset="-122"/>
                </a:rPr>
                <a:t>MN</a:t>
              </a:r>
              <a:r>
                <a:rPr lang="zh-CN" altLang="en-US" sz="2000" b="1" noProof="1" smtClean="0">
                  <a:ea typeface="宋体" pitchFamily="2" charset="-122"/>
                </a:rPr>
                <a:t>，可</a:t>
              </a:r>
              <a:r>
                <a:rPr lang="zh-CN" altLang="en-US" sz="2000" b="1" noProof="1">
                  <a:ea typeface="宋体" pitchFamily="2" charset="-122"/>
                </a:rPr>
                <a:t>以吗</a:t>
              </a:r>
              <a:r>
                <a:rPr lang="zh-CN" altLang="en-US" sz="2000" b="1" noProof="1" smtClean="0">
                  <a:ea typeface="宋体" pitchFamily="2" charset="-122"/>
                </a:rPr>
                <a:t>？</a:t>
              </a:r>
              <a:endParaRPr lang="zh-CN" altLang="en-US" sz="2000" b="1" noProof="1">
                <a:ea typeface="宋体" pitchFamily="2" charset="-122"/>
              </a:endParaRPr>
            </a:p>
          </p:txBody>
        </p:sp>
        <p:graphicFrame>
          <p:nvGraphicFramePr>
            <p:cNvPr id="64556" name="对象 9">
              <a:hlinkClick r:id="" action="ppaction://ole?verb=1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8807999"/>
                </p:ext>
              </p:extLst>
            </p:nvPr>
          </p:nvGraphicFramePr>
          <p:xfrm>
            <a:off x="-1701" y="1577"/>
            <a:ext cx="463" cy="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48" r:id="rId5" imgW="152864" imgH="394900" progId="Equation.DSMT4">
                    <p:embed/>
                  </p:oleObj>
                </mc:Choice>
                <mc:Fallback>
                  <p:oleObj r:id="rId5" imgW="152864" imgH="394900" progId="Equation.DSMT4">
                    <p:embed/>
                    <p:pic>
                      <p:nvPicPr>
                        <p:cNvPr id="0" name="对象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701" y="1577"/>
                          <a:ext cx="463" cy="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57" name="对象 9">
              <a:hlinkClick r:id="" action="ppaction://ole?verb=1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143093"/>
                </p:ext>
              </p:extLst>
            </p:nvPr>
          </p:nvGraphicFramePr>
          <p:xfrm>
            <a:off x="-1715" y="2351"/>
            <a:ext cx="455" cy="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49" r:id="rId7" imgW="152864" imgH="394900" progId="Equation.DSMT4">
                    <p:embed/>
                  </p:oleObj>
                </mc:Choice>
                <mc:Fallback>
                  <p:oleObj r:id="rId7" imgW="152864" imgH="394900" progId="Equation.DSMT4">
                    <p:embed/>
                    <p:pic>
                      <p:nvPicPr>
                        <p:cNvPr id="0" name="对象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715" y="2351"/>
                          <a:ext cx="455" cy="7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组合 2"/>
          <p:cNvGrpSpPr>
            <a:grpSpLocks/>
          </p:cNvGrpSpPr>
          <p:nvPr/>
        </p:nvGrpSpPr>
        <p:grpSpPr bwMode="auto">
          <a:xfrm>
            <a:off x="-3350" y="-22443"/>
            <a:ext cx="2006600" cy="477837"/>
            <a:chOff x="123" y="40"/>
            <a:chExt cx="3160" cy="752"/>
          </a:xfrm>
        </p:grpSpPr>
        <p:cxnSp>
          <p:nvCxnSpPr>
            <p:cNvPr id="48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5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 animBg="1"/>
      <p:bldP spid="23" grpId="0"/>
      <p:bldP spid="12307" grpId="0"/>
      <p:bldP spid="12308" grpId="0"/>
      <p:bldP spid="82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fad30b00-2a99-43bc-ba50-a524efaeea0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Pages>0</Pages>
  <Words>4387</Words>
  <Characters>0</Characters>
  <Application>Microsoft Office PowerPoint</Application>
  <DocSecurity>0</DocSecurity>
  <PresentationFormat>全屏显示(16:9)</PresentationFormat>
  <Lines>0</Lines>
  <Paragraphs>680</Paragraphs>
  <Slides>59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59</vt:i4>
      </vt:variant>
    </vt:vector>
  </HeadingPairs>
  <TitlesOfParts>
    <vt:vector size="66" baseType="lpstr">
      <vt:lpstr>《七彩课堂》课件模板（新）</vt:lpstr>
      <vt:lpstr>1_《七彩课堂》课件模板（新）</vt:lpstr>
      <vt:lpstr>Equation</vt:lpstr>
      <vt:lpstr>MathType 6.0 Equation</vt:lpstr>
      <vt:lpstr>Microsoft 公式 3.0</vt:lpstr>
      <vt:lpstr>Equation.KSEE3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Administrator</cp:lastModifiedBy>
  <cp:revision>1178</cp:revision>
  <dcterms:created xsi:type="dcterms:W3CDTF">2016-01-14T07:05:12Z</dcterms:created>
  <dcterms:modified xsi:type="dcterms:W3CDTF">2020-04-28T05:05:28Z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